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75" r:id="rId1"/>
  </p:sldMasterIdLst>
  <p:notesMasterIdLst>
    <p:notesMasterId r:id="rId70"/>
  </p:notesMasterIdLst>
  <p:sldIdLst>
    <p:sldId id="376" r:id="rId2"/>
    <p:sldId id="379" r:id="rId3"/>
    <p:sldId id="380" r:id="rId4"/>
    <p:sldId id="381" r:id="rId5"/>
    <p:sldId id="397" r:id="rId6"/>
    <p:sldId id="545" r:id="rId7"/>
    <p:sldId id="546" r:id="rId8"/>
    <p:sldId id="547" r:id="rId9"/>
    <p:sldId id="548" r:id="rId10"/>
    <p:sldId id="549" r:id="rId11"/>
    <p:sldId id="403" r:id="rId12"/>
    <p:sldId id="404" r:id="rId13"/>
    <p:sldId id="405" r:id="rId14"/>
    <p:sldId id="406" r:id="rId15"/>
    <p:sldId id="407" r:id="rId16"/>
    <p:sldId id="409" r:id="rId17"/>
    <p:sldId id="408" r:id="rId18"/>
    <p:sldId id="410" r:id="rId19"/>
    <p:sldId id="411" r:id="rId20"/>
    <p:sldId id="412" r:id="rId21"/>
    <p:sldId id="413" r:id="rId22"/>
    <p:sldId id="414" r:id="rId23"/>
    <p:sldId id="415" r:id="rId24"/>
    <p:sldId id="541" r:id="rId25"/>
    <p:sldId id="542" r:id="rId26"/>
    <p:sldId id="543" r:id="rId27"/>
    <p:sldId id="559" r:id="rId28"/>
    <p:sldId id="560" r:id="rId29"/>
    <p:sldId id="416" r:id="rId30"/>
    <p:sldId id="417" r:id="rId31"/>
    <p:sldId id="550" r:id="rId32"/>
    <p:sldId id="551" r:id="rId33"/>
    <p:sldId id="552" r:id="rId34"/>
    <p:sldId id="553" r:id="rId35"/>
    <p:sldId id="554" r:id="rId36"/>
    <p:sldId id="510" r:id="rId37"/>
    <p:sldId id="555" r:id="rId38"/>
    <p:sldId id="557" r:id="rId39"/>
    <p:sldId id="556" r:id="rId40"/>
    <p:sldId id="514" r:id="rId41"/>
    <p:sldId id="515" r:id="rId42"/>
    <p:sldId id="558" r:id="rId43"/>
    <p:sldId id="516" r:id="rId44"/>
    <p:sldId id="517" r:id="rId45"/>
    <p:sldId id="561" r:id="rId46"/>
    <p:sldId id="562" r:id="rId47"/>
    <p:sldId id="563" r:id="rId48"/>
    <p:sldId id="544" r:id="rId49"/>
    <p:sldId id="525" r:id="rId50"/>
    <p:sldId id="564" r:id="rId51"/>
    <p:sldId id="526" r:id="rId52"/>
    <p:sldId id="524" r:id="rId53"/>
    <p:sldId id="527" r:id="rId54"/>
    <p:sldId id="528" r:id="rId55"/>
    <p:sldId id="529" r:id="rId56"/>
    <p:sldId id="530" r:id="rId57"/>
    <p:sldId id="531" r:id="rId58"/>
    <p:sldId id="565" r:id="rId59"/>
    <p:sldId id="566" r:id="rId60"/>
    <p:sldId id="567" r:id="rId61"/>
    <p:sldId id="573" r:id="rId62"/>
    <p:sldId id="533" r:id="rId63"/>
    <p:sldId id="574" r:id="rId64"/>
    <p:sldId id="534" r:id="rId65"/>
    <p:sldId id="535" r:id="rId66"/>
    <p:sldId id="536" r:id="rId67"/>
    <p:sldId id="540" r:id="rId68"/>
    <p:sldId id="377" r:id="rId69"/>
  </p:sldIdLst>
  <p:sldSz cx="6858000" cy="5143500"/>
  <p:notesSz cx="6858000" cy="9144000"/>
  <p:defaultText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3" orient="horz" pos="1620" userDrawn="1">
          <p15:clr>
            <a:srgbClr val="A4A3A4"/>
          </p15:clr>
        </p15:guide>
        <p15:guide id="4"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6600"/>
    <a:srgbClr val="FFFF00"/>
    <a:srgbClr val="FF00FF"/>
    <a:srgbClr val="FFFF99"/>
    <a:srgbClr val="FF9966"/>
    <a:srgbClr val="008000"/>
    <a:srgbClr val="990000"/>
    <a:srgbClr val="339933"/>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0976" autoAdjust="0"/>
  </p:normalViewPr>
  <p:slideViewPr>
    <p:cSldViewPr>
      <p:cViewPr varScale="1">
        <p:scale>
          <a:sx n="103" d="100"/>
          <a:sy n="103" d="100"/>
        </p:scale>
        <p:origin x="1613" y="67"/>
      </p:cViewPr>
      <p:guideLst>
        <p:guide orient="horz" pos="2160"/>
        <p:guide pos="2880"/>
        <p:guide orient="horz" pos="1620"/>
        <p:guide pos="2160"/>
      </p:guideLst>
    </p:cSldViewPr>
  </p:slideViewPr>
  <p:outlineViewPr>
    <p:cViewPr>
      <p:scale>
        <a:sx n="33" d="100"/>
        <a:sy n="33" d="100"/>
      </p:scale>
      <p:origin x="0" y="-15846"/>
    </p:cViewPr>
  </p:outlineViewPr>
  <p:notesTextViewPr>
    <p:cViewPr>
      <p:scale>
        <a:sx n="100" d="100"/>
        <a:sy n="100" d="100"/>
      </p:scale>
      <p:origin x="0" y="0"/>
    </p:cViewPr>
  </p:notesTextViewPr>
  <p:sorterViewPr>
    <p:cViewPr>
      <p:scale>
        <a:sx n="70" d="100"/>
        <a:sy n="7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A66504A1-52C3-49EF-9A5E-370247EA9E3C}"/>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ltLang="en-US"/>
          </a:p>
        </p:txBody>
      </p:sp>
      <p:sp>
        <p:nvSpPr>
          <p:cNvPr id="6147" name="Rectangle 3">
            <a:extLst>
              <a:ext uri="{FF2B5EF4-FFF2-40B4-BE49-F238E27FC236}">
                <a16:creationId xmlns:a16="http://schemas.microsoft.com/office/drawing/2014/main" id="{BF09A73D-6684-4EE3-B715-C59A2AA9E898}"/>
              </a:ext>
            </a:extLst>
          </p:cNvPr>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en-US"/>
          </a:p>
        </p:txBody>
      </p:sp>
      <p:sp>
        <p:nvSpPr>
          <p:cNvPr id="6148" name="Rectangle 4">
            <a:extLst>
              <a:ext uri="{FF2B5EF4-FFF2-40B4-BE49-F238E27FC236}">
                <a16:creationId xmlns:a16="http://schemas.microsoft.com/office/drawing/2014/main" id="{F120800D-38F6-4440-AE5C-A1D9C300C7CE}"/>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149" name="Rectangle 5">
            <a:extLst>
              <a:ext uri="{FF2B5EF4-FFF2-40B4-BE49-F238E27FC236}">
                <a16:creationId xmlns:a16="http://schemas.microsoft.com/office/drawing/2014/main" id="{0E4B70C3-9749-4A3F-BD9A-7079B9438888}"/>
              </a:ext>
            </a:extLst>
          </p:cNvPr>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150" name="Rectangle 6">
            <a:extLst>
              <a:ext uri="{FF2B5EF4-FFF2-40B4-BE49-F238E27FC236}">
                <a16:creationId xmlns:a16="http://schemas.microsoft.com/office/drawing/2014/main" id="{174988D2-2A68-48AC-BF85-D99D4F7C68E9}"/>
              </a:ext>
            </a:extLst>
          </p:cNvPr>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en-US"/>
          </a:p>
        </p:txBody>
      </p:sp>
      <p:sp>
        <p:nvSpPr>
          <p:cNvPr id="6151" name="Rectangle 7">
            <a:extLst>
              <a:ext uri="{FF2B5EF4-FFF2-40B4-BE49-F238E27FC236}">
                <a16:creationId xmlns:a16="http://schemas.microsoft.com/office/drawing/2014/main" id="{5BFBE748-BE0B-4B32-8C91-719F28C846B4}"/>
              </a:ext>
            </a:extLst>
          </p:cNvPr>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CBA4DA2F-1FE0-40B4-B86E-2D59883A4C0B}" type="slidenum">
              <a:rPr lang="en-US" altLang="en-US"/>
              <a:pPr/>
              <a:t>‹#›</a:t>
            </a:fld>
            <a:endParaRPr lang="en-US" altLang="en-US"/>
          </a:p>
        </p:txBody>
      </p:sp>
    </p:spTree>
    <p:extLst>
      <p:ext uri="{BB962C8B-B14F-4D97-AF65-F5344CB8AC3E}">
        <p14:creationId xmlns:p14="http://schemas.microsoft.com/office/powerpoint/2010/main" val="5687105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900" kern="1200">
        <a:solidFill>
          <a:schemeClr val="tx1"/>
        </a:solidFill>
        <a:latin typeface="Times New Roman" panose="02020603050405020304" pitchFamily="18" charset="0"/>
        <a:ea typeface="+mn-ea"/>
        <a:cs typeface="+mn-cs"/>
      </a:defRPr>
    </a:lvl1pPr>
    <a:lvl2pPr marL="342900" algn="l" rtl="0" eaLnBrk="0" fontAlgn="base" hangingPunct="0">
      <a:spcBef>
        <a:spcPct val="30000"/>
      </a:spcBef>
      <a:spcAft>
        <a:spcPct val="0"/>
      </a:spcAft>
      <a:defRPr sz="900" kern="1200">
        <a:solidFill>
          <a:schemeClr val="tx1"/>
        </a:solidFill>
        <a:latin typeface="Times New Roman" panose="02020603050405020304" pitchFamily="18" charset="0"/>
        <a:ea typeface="+mn-ea"/>
        <a:cs typeface="+mn-cs"/>
      </a:defRPr>
    </a:lvl2pPr>
    <a:lvl3pPr marL="685800" algn="l" rtl="0" eaLnBrk="0" fontAlgn="base" hangingPunct="0">
      <a:spcBef>
        <a:spcPct val="30000"/>
      </a:spcBef>
      <a:spcAft>
        <a:spcPct val="0"/>
      </a:spcAft>
      <a:defRPr sz="900" kern="1200">
        <a:solidFill>
          <a:schemeClr val="tx1"/>
        </a:solidFill>
        <a:latin typeface="Times New Roman" panose="02020603050405020304" pitchFamily="18" charset="0"/>
        <a:ea typeface="+mn-ea"/>
        <a:cs typeface="+mn-cs"/>
      </a:defRPr>
    </a:lvl3pPr>
    <a:lvl4pPr marL="1028700" algn="l" rtl="0" eaLnBrk="0" fontAlgn="base" hangingPunct="0">
      <a:spcBef>
        <a:spcPct val="30000"/>
      </a:spcBef>
      <a:spcAft>
        <a:spcPct val="0"/>
      </a:spcAft>
      <a:defRPr sz="900" kern="1200">
        <a:solidFill>
          <a:schemeClr val="tx1"/>
        </a:solidFill>
        <a:latin typeface="Times New Roman" panose="02020603050405020304" pitchFamily="18" charset="0"/>
        <a:ea typeface="+mn-ea"/>
        <a:cs typeface="+mn-cs"/>
      </a:defRPr>
    </a:lvl4pPr>
    <a:lvl5pPr marL="1371600" algn="l" rtl="0" eaLnBrk="0" fontAlgn="base" hangingPunct="0">
      <a:spcBef>
        <a:spcPct val="30000"/>
      </a:spcBef>
      <a:spcAft>
        <a:spcPct val="0"/>
      </a:spcAft>
      <a:defRPr sz="900" kern="1200">
        <a:solidFill>
          <a:schemeClr val="tx1"/>
        </a:solidFill>
        <a:latin typeface="Times New Roman" panose="02020603050405020304" pitchFamily="18" charset="0"/>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Grp="1" noChangeArrowheads="1"/>
          </p:cNvSpPr>
          <p:nvPr>
            <p:ph type="dt" sz="quarter" idx="1"/>
          </p:nvPr>
        </p:nvSpPr>
        <p:spPr>
          <a:noFill/>
        </p:spPr>
        <p:txBody>
          <a:bodyPr/>
          <a:lstStyle/>
          <a:p>
            <a:fld id="{559F0079-1913-404D-ABA3-8EA4C994BB9F}" type="datetime5">
              <a:rPr lang="zh-CN" altLang="en-US" smtClean="0"/>
              <a:pPr/>
              <a:t>2023/2/4</a:t>
            </a:fld>
            <a:endParaRPr lang="en-US" altLang="zh-CN"/>
          </a:p>
        </p:txBody>
      </p:sp>
      <p:sp>
        <p:nvSpPr>
          <p:cNvPr id="47107" name="Rectangle 7"/>
          <p:cNvSpPr>
            <a:spLocks noGrp="1" noChangeArrowheads="1"/>
          </p:cNvSpPr>
          <p:nvPr>
            <p:ph type="sldNum" sz="quarter" idx="5"/>
          </p:nvPr>
        </p:nvSpPr>
        <p:spPr>
          <a:noFill/>
        </p:spPr>
        <p:txBody>
          <a:bodyPr/>
          <a:lstStyle/>
          <a:p>
            <a:fld id="{0DB66FDA-BC4C-4935-B105-730EEC24742E}" type="slidenum">
              <a:rPr lang="zh-CN" altLang="en-US" smtClean="0"/>
              <a:pPr/>
              <a:t>33</a:t>
            </a:fld>
            <a:endParaRPr lang="zh-CN" altLang="en-US"/>
          </a:p>
        </p:txBody>
      </p:sp>
      <p:sp>
        <p:nvSpPr>
          <p:cNvPr id="47108" name="Rectangle 2"/>
          <p:cNvSpPr>
            <a:spLocks noGrp="1" noRot="1" noChangeAspect="1" noChangeArrowheads="1" noTextEdit="1"/>
          </p:cNvSpPr>
          <p:nvPr>
            <p:ph type="sldImg"/>
          </p:nvPr>
        </p:nvSpPr>
        <p:spPr>
          <a:xfrm>
            <a:off x="1143000" y="685800"/>
            <a:ext cx="4572000" cy="3429000"/>
          </a:xfrm>
          <a:ln/>
        </p:spPr>
      </p:sp>
      <p:sp>
        <p:nvSpPr>
          <p:cNvPr id="47109"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1810300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https://www.electronics-tutorials.ws/sequential/seq_5.html</a:t>
            </a:r>
          </a:p>
        </p:txBody>
      </p:sp>
      <p:sp>
        <p:nvSpPr>
          <p:cNvPr id="4" name="Slide Number Placeholder 3"/>
          <p:cNvSpPr>
            <a:spLocks noGrp="1"/>
          </p:cNvSpPr>
          <p:nvPr>
            <p:ph type="sldNum" sz="quarter" idx="5"/>
          </p:nvPr>
        </p:nvSpPr>
        <p:spPr/>
        <p:txBody>
          <a:bodyPr/>
          <a:lstStyle/>
          <a:p>
            <a:fld id="{CBA4DA2F-1FE0-40B4-B86E-2D59883A4C0B}" type="slidenum">
              <a:rPr lang="en-US" altLang="en-US" smtClean="0"/>
              <a:pPr/>
              <a:t>49</a:t>
            </a:fld>
            <a:endParaRPr lang="en-US" altLang="en-US"/>
          </a:p>
        </p:txBody>
      </p:sp>
    </p:spTree>
    <p:extLst>
      <p:ext uri="{BB962C8B-B14F-4D97-AF65-F5344CB8AC3E}">
        <p14:creationId xmlns:p14="http://schemas.microsoft.com/office/powerpoint/2010/main" val="305497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https://www.electronics-tutorials.ws/sequential/seq_5.html</a:t>
            </a:r>
          </a:p>
        </p:txBody>
      </p:sp>
      <p:sp>
        <p:nvSpPr>
          <p:cNvPr id="4" name="Slide Number Placeholder 3"/>
          <p:cNvSpPr>
            <a:spLocks noGrp="1"/>
          </p:cNvSpPr>
          <p:nvPr>
            <p:ph type="sldNum" sz="quarter" idx="5"/>
          </p:nvPr>
        </p:nvSpPr>
        <p:spPr/>
        <p:txBody>
          <a:bodyPr/>
          <a:lstStyle/>
          <a:p>
            <a:fld id="{CBA4DA2F-1FE0-40B4-B86E-2D59883A4C0B}" type="slidenum">
              <a:rPr lang="en-US" altLang="en-US" smtClean="0"/>
              <a:pPr/>
              <a:t>51</a:t>
            </a:fld>
            <a:endParaRPr lang="en-US" altLang="en-US"/>
          </a:p>
        </p:txBody>
      </p:sp>
    </p:spTree>
    <p:extLst>
      <p:ext uri="{BB962C8B-B14F-4D97-AF65-F5344CB8AC3E}">
        <p14:creationId xmlns:p14="http://schemas.microsoft.com/office/powerpoint/2010/main" val="2826741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0" i="0" dirty="0">
                <a:solidFill>
                  <a:srgbClr val="000000"/>
                </a:solidFill>
                <a:effectLst/>
                <a:latin typeface="Times New Roman" panose="02020603050405020304" pitchFamily="18" charset="0"/>
              </a:rPr>
              <a:t>In the animation, we start by resetting the flip-flops. Since they all connect to a single control line, a single high pulse is all that is required to reset them simultaneously.</a:t>
            </a:r>
          </a:p>
          <a:p>
            <a:pPr algn="just"/>
            <a:r>
              <a:rPr lang="en-US" b="0" i="0" dirty="0">
                <a:solidFill>
                  <a:srgbClr val="000000"/>
                </a:solidFill>
                <a:effectLst/>
                <a:latin typeface="Times New Roman" panose="02020603050405020304" pitchFamily="18" charset="0"/>
              </a:rPr>
              <a:t>Let us assume that we need to load the 4-bit register with binary 0 0 0 1. Then we should feed binary 1 on the first leading edge of the clock pulse, binary 0 on the second leading edge, binary 0 on the third leading edge, and finally binary 0 on the fourth leading edge.</a:t>
            </a:r>
          </a:p>
          <a:p>
            <a:pPr algn="just"/>
            <a:r>
              <a:rPr lang="en-US" b="0" i="0" dirty="0">
                <a:solidFill>
                  <a:srgbClr val="000000"/>
                </a:solidFill>
                <a:effectLst/>
                <a:latin typeface="Times New Roman" panose="02020603050405020304" pitchFamily="18" charset="0"/>
              </a:rPr>
              <a:t>The animation begins by introducing logic 1 at the serial input, however, at this point, the clock pulse is on the falling edge and nothing happens until the leading edge of the next clock pulse. The leading edge is in red and the falling edge (or trailing edge) in blue.</a:t>
            </a:r>
          </a:p>
          <a:p>
            <a:pPr algn="just"/>
            <a:r>
              <a:rPr lang="en-US" b="0" i="0" dirty="0">
                <a:solidFill>
                  <a:srgbClr val="000000"/>
                </a:solidFill>
                <a:effectLst/>
                <a:latin typeface="Times New Roman" panose="02020603050405020304" pitchFamily="18" charset="0"/>
              </a:rPr>
              <a:t>Keep your eyes on the clock pulses and the logic 1 at the output. You should see that on the leading edge of every clock pulse the logic 1 state moves through successive stages. However, on the falling edge, the state remains locked and nothing happens.</a:t>
            </a:r>
          </a:p>
          <a:p>
            <a:endParaRPr lang="en-IN" dirty="0"/>
          </a:p>
        </p:txBody>
      </p:sp>
      <p:sp>
        <p:nvSpPr>
          <p:cNvPr id="4" name="Slide Number Placeholder 3"/>
          <p:cNvSpPr>
            <a:spLocks noGrp="1"/>
          </p:cNvSpPr>
          <p:nvPr>
            <p:ph type="sldNum" sz="quarter" idx="5"/>
          </p:nvPr>
        </p:nvSpPr>
        <p:spPr/>
        <p:txBody>
          <a:bodyPr/>
          <a:lstStyle/>
          <a:p>
            <a:fld id="{CBA4DA2F-1FE0-40B4-B86E-2D59883A4C0B}" type="slidenum">
              <a:rPr lang="en-US" altLang="en-US" smtClean="0"/>
              <a:pPr/>
              <a:t>52</a:t>
            </a:fld>
            <a:endParaRPr lang="en-US" altLang="en-US"/>
          </a:p>
        </p:txBody>
      </p:sp>
    </p:spTree>
    <p:extLst>
      <p:ext uri="{BB962C8B-B14F-4D97-AF65-F5344CB8AC3E}">
        <p14:creationId xmlns:p14="http://schemas.microsoft.com/office/powerpoint/2010/main" val="21013925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https://www.electronics-tutorials.ws/sequential/seq_5.html</a:t>
            </a:r>
          </a:p>
        </p:txBody>
      </p:sp>
      <p:sp>
        <p:nvSpPr>
          <p:cNvPr id="4" name="Slide Number Placeholder 3"/>
          <p:cNvSpPr>
            <a:spLocks noGrp="1"/>
          </p:cNvSpPr>
          <p:nvPr>
            <p:ph type="sldNum" sz="quarter" idx="5"/>
          </p:nvPr>
        </p:nvSpPr>
        <p:spPr/>
        <p:txBody>
          <a:bodyPr/>
          <a:lstStyle/>
          <a:p>
            <a:fld id="{CBA4DA2F-1FE0-40B4-B86E-2D59883A4C0B}" type="slidenum">
              <a:rPr lang="en-US" altLang="en-US" smtClean="0"/>
              <a:pPr/>
              <a:t>53</a:t>
            </a:fld>
            <a:endParaRPr lang="en-US" altLang="en-US"/>
          </a:p>
        </p:txBody>
      </p:sp>
    </p:spTree>
    <p:extLst>
      <p:ext uri="{BB962C8B-B14F-4D97-AF65-F5344CB8AC3E}">
        <p14:creationId xmlns:p14="http://schemas.microsoft.com/office/powerpoint/2010/main" val="408256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https://www.electronics-tutorials.ws/sequential/seq_6.html</a:t>
            </a:r>
          </a:p>
        </p:txBody>
      </p:sp>
      <p:sp>
        <p:nvSpPr>
          <p:cNvPr id="4" name="Slide Number Placeholder 3"/>
          <p:cNvSpPr>
            <a:spLocks noGrp="1"/>
          </p:cNvSpPr>
          <p:nvPr>
            <p:ph type="sldNum" sz="quarter" idx="5"/>
          </p:nvPr>
        </p:nvSpPr>
        <p:spPr/>
        <p:txBody>
          <a:bodyPr/>
          <a:lstStyle/>
          <a:p>
            <a:fld id="{CBA4DA2F-1FE0-40B4-B86E-2D59883A4C0B}" type="slidenum">
              <a:rPr lang="en-US" altLang="en-US" smtClean="0"/>
              <a:pPr/>
              <a:t>61</a:t>
            </a:fld>
            <a:endParaRPr lang="en-US" altLang="en-US"/>
          </a:p>
        </p:txBody>
      </p:sp>
    </p:spTree>
    <p:extLst>
      <p:ext uri="{BB962C8B-B14F-4D97-AF65-F5344CB8AC3E}">
        <p14:creationId xmlns:p14="http://schemas.microsoft.com/office/powerpoint/2010/main" val="4091667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https://www.electronics-tutorials.ws/sequential/seq_6.html</a:t>
            </a:r>
          </a:p>
        </p:txBody>
      </p:sp>
      <p:sp>
        <p:nvSpPr>
          <p:cNvPr id="4" name="Slide Number Placeholder 3"/>
          <p:cNvSpPr>
            <a:spLocks noGrp="1"/>
          </p:cNvSpPr>
          <p:nvPr>
            <p:ph type="sldNum" sz="quarter" idx="5"/>
          </p:nvPr>
        </p:nvSpPr>
        <p:spPr/>
        <p:txBody>
          <a:bodyPr/>
          <a:lstStyle/>
          <a:p>
            <a:fld id="{CBA4DA2F-1FE0-40B4-B86E-2D59883A4C0B}" type="slidenum">
              <a:rPr lang="en-US" altLang="en-US" smtClean="0"/>
              <a:pPr/>
              <a:t>62</a:t>
            </a:fld>
            <a:endParaRPr lang="en-US" altLang="en-US"/>
          </a:p>
        </p:txBody>
      </p:sp>
    </p:spTree>
    <p:extLst>
      <p:ext uri="{BB962C8B-B14F-4D97-AF65-F5344CB8AC3E}">
        <p14:creationId xmlns:p14="http://schemas.microsoft.com/office/powerpoint/2010/main" val="748153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https://www.electronics-tutorials.ws/sequential/seq_6.html</a:t>
            </a:r>
          </a:p>
        </p:txBody>
      </p:sp>
      <p:sp>
        <p:nvSpPr>
          <p:cNvPr id="4" name="Slide Number Placeholder 3"/>
          <p:cNvSpPr>
            <a:spLocks noGrp="1"/>
          </p:cNvSpPr>
          <p:nvPr>
            <p:ph type="sldNum" sz="quarter" idx="5"/>
          </p:nvPr>
        </p:nvSpPr>
        <p:spPr/>
        <p:txBody>
          <a:bodyPr/>
          <a:lstStyle/>
          <a:p>
            <a:fld id="{CBA4DA2F-1FE0-40B4-B86E-2D59883A4C0B}" type="slidenum">
              <a:rPr lang="en-US" altLang="en-US" smtClean="0"/>
              <a:pPr/>
              <a:t>63</a:t>
            </a:fld>
            <a:endParaRPr lang="en-US" altLang="en-US"/>
          </a:p>
        </p:txBody>
      </p:sp>
    </p:spTree>
    <p:extLst>
      <p:ext uri="{BB962C8B-B14F-4D97-AF65-F5344CB8AC3E}">
        <p14:creationId xmlns:p14="http://schemas.microsoft.com/office/powerpoint/2010/main" val="748153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https://www.electronics-tutorials.ws/sequential/seq_6.html</a:t>
            </a:r>
          </a:p>
        </p:txBody>
      </p:sp>
      <p:sp>
        <p:nvSpPr>
          <p:cNvPr id="4" name="Slide Number Placeholder 3"/>
          <p:cNvSpPr>
            <a:spLocks noGrp="1"/>
          </p:cNvSpPr>
          <p:nvPr>
            <p:ph type="sldNum" sz="quarter" idx="5"/>
          </p:nvPr>
        </p:nvSpPr>
        <p:spPr/>
        <p:txBody>
          <a:bodyPr/>
          <a:lstStyle/>
          <a:p>
            <a:fld id="{CBA4DA2F-1FE0-40B4-B86E-2D59883A4C0B}" type="slidenum">
              <a:rPr lang="en-US" altLang="en-US" smtClean="0"/>
              <a:pPr/>
              <a:t>67</a:t>
            </a:fld>
            <a:endParaRPr lang="en-US" altLang="en-US"/>
          </a:p>
        </p:txBody>
      </p:sp>
    </p:spTree>
    <p:extLst>
      <p:ext uri="{BB962C8B-B14F-4D97-AF65-F5344CB8AC3E}">
        <p14:creationId xmlns:p14="http://schemas.microsoft.com/office/powerpoint/2010/main" val="3204761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19150"/>
            <a:ext cx="5829300" cy="1790700"/>
          </a:xfrm>
        </p:spPr>
        <p:txBody>
          <a:bodyPr anchor="b"/>
          <a:lstStyle>
            <a:lvl1pPr algn="ctr">
              <a:defRPr sz="4500"/>
            </a:lvl1pPr>
          </a:lstStyle>
          <a:p>
            <a:r>
              <a:rPr lang="en-US" dirty="0"/>
              <a:t>Click to edit Master title style</a:t>
            </a:r>
          </a:p>
        </p:txBody>
      </p:sp>
      <p:sp>
        <p:nvSpPr>
          <p:cNvPr id="3" name="Subtitle 2"/>
          <p:cNvSpPr>
            <a:spLocks noGrp="1"/>
          </p:cNvSpPr>
          <p:nvPr>
            <p:ph type="subTitle" idx="1"/>
          </p:nvPr>
        </p:nvSpPr>
        <p:spPr>
          <a:xfrm>
            <a:off x="857250" y="2724150"/>
            <a:ext cx="51435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15A97D64-73AD-4153-8CD3-9A4445D4D56E}" type="slidenum">
              <a:rPr lang="en-US" altLang="en-US" smtClean="0"/>
              <a:pPr/>
              <a:t>‹#›</a:t>
            </a:fld>
            <a:endParaRPr lang="en-US" altLang="en-US"/>
          </a:p>
        </p:txBody>
      </p:sp>
    </p:spTree>
    <p:extLst>
      <p:ext uri="{BB962C8B-B14F-4D97-AF65-F5344CB8AC3E}">
        <p14:creationId xmlns:p14="http://schemas.microsoft.com/office/powerpoint/2010/main" val="233098143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DA0C68A9-2BA7-4B47-95C0-1DF5E85F4BFD}" type="slidenum">
              <a:rPr lang="en-US" altLang="en-US" smtClean="0"/>
              <a:pPr/>
              <a:t>‹#›</a:t>
            </a:fld>
            <a:endParaRPr lang="en-US" altLang="en-US"/>
          </a:p>
        </p:txBody>
      </p:sp>
    </p:spTree>
    <p:extLst>
      <p:ext uri="{BB962C8B-B14F-4D97-AF65-F5344CB8AC3E}">
        <p14:creationId xmlns:p14="http://schemas.microsoft.com/office/powerpoint/2010/main" val="14300025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273844"/>
            <a:ext cx="1478756"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273844"/>
            <a:ext cx="4350544"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AB48F9AA-9C81-4AF8-B8E5-AD8AC08F18CA}" type="slidenum">
              <a:rPr lang="en-US" altLang="en-US" smtClean="0"/>
              <a:pPr/>
              <a:t>‹#›</a:t>
            </a:fld>
            <a:endParaRPr lang="en-US" altLang="en-US"/>
          </a:p>
        </p:txBody>
      </p:sp>
    </p:spTree>
    <p:extLst>
      <p:ext uri="{BB962C8B-B14F-4D97-AF65-F5344CB8AC3E}">
        <p14:creationId xmlns:p14="http://schemas.microsoft.com/office/powerpoint/2010/main" val="21601132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8A31EB6A-1CF0-4F01-96ED-97E87A0F8E59}" type="slidenum">
              <a:rPr lang="en-US" altLang="en-US" smtClean="0"/>
              <a:pPr/>
              <a:t>‹#›</a:t>
            </a:fld>
            <a:endParaRPr lang="en-US" altLang="en-US"/>
          </a:p>
        </p:txBody>
      </p:sp>
    </p:spTree>
    <p:extLst>
      <p:ext uri="{BB962C8B-B14F-4D97-AF65-F5344CB8AC3E}">
        <p14:creationId xmlns:p14="http://schemas.microsoft.com/office/powerpoint/2010/main" val="37299507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250156"/>
            <a:ext cx="5915025"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85800" y="3409950"/>
            <a:ext cx="5915025" cy="1125140"/>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E0FD7FEE-FA96-4523-A63D-B3AEEF9CC4B7}" type="slidenum">
              <a:rPr lang="en-US" altLang="en-US" smtClean="0"/>
              <a:pPr/>
              <a:t>‹#›</a:t>
            </a:fld>
            <a:endParaRPr lang="en-US" altLang="en-US"/>
          </a:p>
        </p:txBody>
      </p:sp>
    </p:spTree>
    <p:extLst>
      <p:ext uri="{BB962C8B-B14F-4D97-AF65-F5344CB8AC3E}">
        <p14:creationId xmlns:p14="http://schemas.microsoft.com/office/powerpoint/2010/main" val="317157925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5036" y="257175"/>
            <a:ext cx="5915025" cy="9941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57225" y="1352550"/>
            <a:ext cx="291465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657600" y="1352550"/>
            <a:ext cx="291465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6C5D438B-712B-410D-AFF2-0B85D0FD5E44}" type="slidenum">
              <a:rPr lang="en-US" altLang="en-US" smtClean="0"/>
              <a:pPr/>
              <a:t>‹#›</a:t>
            </a:fld>
            <a:endParaRPr lang="en-US" altLang="en-US"/>
          </a:p>
        </p:txBody>
      </p:sp>
    </p:spTree>
    <p:extLst>
      <p:ext uri="{BB962C8B-B14F-4D97-AF65-F5344CB8AC3E}">
        <p14:creationId xmlns:p14="http://schemas.microsoft.com/office/powerpoint/2010/main" val="406541011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8118" y="213123"/>
            <a:ext cx="5915025"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58118" y="1200150"/>
            <a:ext cx="2901255"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58118" y="1818084"/>
            <a:ext cx="2901255"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657600" y="1200150"/>
            <a:ext cx="2915543"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657600" y="1818084"/>
            <a:ext cx="2915543"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ltLang="en-US"/>
          </a:p>
        </p:txBody>
      </p:sp>
      <p:sp>
        <p:nvSpPr>
          <p:cNvPr id="8" name="Footer Placeholder 7"/>
          <p:cNvSpPr>
            <a:spLocks noGrp="1"/>
          </p:cNvSpPr>
          <p:nvPr>
            <p:ph type="ftr" sz="quarter" idx="11"/>
          </p:nvPr>
        </p:nvSpPr>
        <p:spPr/>
        <p:txBody>
          <a:bodyPr/>
          <a:lstStyle/>
          <a:p>
            <a:endParaRPr lang="en-US" altLang="en-US"/>
          </a:p>
        </p:txBody>
      </p:sp>
      <p:sp>
        <p:nvSpPr>
          <p:cNvPr id="9" name="Slide Number Placeholder 8"/>
          <p:cNvSpPr>
            <a:spLocks noGrp="1"/>
          </p:cNvSpPr>
          <p:nvPr>
            <p:ph type="sldNum" sz="quarter" idx="12"/>
          </p:nvPr>
        </p:nvSpPr>
        <p:spPr/>
        <p:txBody>
          <a:bodyPr/>
          <a:lstStyle/>
          <a:p>
            <a:fld id="{FEC01FB3-AAF6-4C13-B012-E0250DD9CC79}" type="slidenum">
              <a:rPr lang="en-US" altLang="en-US" smtClean="0"/>
              <a:pPr/>
              <a:t>‹#›</a:t>
            </a:fld>
            <a:endParaRPr lang="en-US" altLang="en-US"/>
          </a:p>
        </p:txBody>
      </p:sp>
    </p:spTree>
    <p:extLst>
      <p:ext uri="{BB962C8B-B14F-4D97-AF65-F5344CB8AC3E}">
        <p14:creationId xmlns:p14="http://schemas.microsoft.com/office/powerpoint/2010/main" val="403822413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ltLang="en-US"/>
          </a:p>
        </p:txBody>
      </p:sp>
      <p:sp>
        <p:nvSpPr>
          <p:cNvPr id="4" name="Footer Placeholder 3"/>
          <p:cNvSpPr>
            <a:spLocks noGrp="1"/>
          </p:cNvSpPr>
          <p:nvPr>
            <p:ph type="ftr" sz="quarter" idx="11"/>
          </p:nvPr>
        </p:nvSpPr>
        <p:spPr/>
        <p:txBody>
          <a:bodyPr/>
          <a:lstStyle/>
          <a:p>
            <a:endParaRPr lang="en-US" altLang="en-US"/>
          </a:p>
        </p:txBody>
      </p:sp>
      <p:sp>
        <p:nvSpPr>
          <p:cNvPr id="5" name="Slide Number Placeholder 4"/>
          <p:cNvSpPr>
            <a:spLocks noGrp="1"/>
          </p:cNvSpPr>
          <p:nvPr>
            <p:ph type="sldNum" sz="quarter" idx="12"/>
          </p:nvPr>
        </p:nvSpPr>
        <p:spPr/>
        <p:txBody>
          <a:bodyPr/>
          <a:lstStyle/>
          <a:p>
            <a:fld id="{6D38CDCC-FD70-4123-BA88-4A5EDF247A39}" type="slidenum">
              <a:rPr lang="en-US" altLang="en-US" smtClean="0"/>
              <a:pPr/>
              <a:t>‹#›</a:t>
            </a:fld>
            <a:endParaRPr lang="en-US" altLang="en-US"/>
          </a:p>
        </p:txBody>
      </p:sp>
    </p:spTree>
    <p:extLst>
      <p:ext uri="{BB962C8B-B14F-4D97-AF65-F5344CB8AC3E}">
        <p14:creationId xmlns:p14="http://schemas.microsoft.com/office/powerpoint/2010/main" val="17118860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ltLang="en-US"/>
          </a:p>
        </p:txBody>
      </p:sp>
      <p:sp>
        <p:nvSpPr>
          <p:cNvPr id="3" name="Footer Placeholder 2"/>
          <p:cNvSpPr>
            <a:spLocks noGrp="1"/>
          </p:cNvSpPr>
          <p:nvPr>
            <p:ph type="ftr" sz="quarter" idx="11"/>
          </p:nvPr>
        </p:nvSpPr>
        <p:spPr/>
        <p:txBody>
          <a:bodyPr/>
          <a:lstStyle/>
          <a:p>
            <a:endParaRPr lang="en-US" altLang="en-US"/>
          </a:p>
        </p:txBody>
      </p:sp>
      <p:sp>
        <p:nvSpPr>
          <p:cNvPr id="4" name="Slide Number Placeholder 3"/>
          <p:cNvSpPr>
            <a:spLocks noGrp="1"/>
          </p:cNvSpPr>
          <p:nvPr>
            <p:ph type="sldNum" sz="quarter" idx="12"/>
          </p:nvPr>
        </p:nvSpPr>
        <p:spPr/>
        <p:txBody>
          <a:bodyPr/>
          <a:lstStyle/>
          <a:p>
            <a:fld id="{4E1B6338-31CF-4AD4-BE2F-7E9E002AB5FD}" type="slidenum">
              <a:rPr lang="en-US" altLang="en-US" smtClean="0"/>
              <a:pPr/>
              <a:t>‹#›</a:t>
            </a:fld>
            <a:endParaRPr lang="en-US" altLang="en-US"/>
          </a:p>
        </p:txBody>
      </p:sp>
    </p:spTree>
    <p:extLst>
      <p:ext uri="{BB962C8B-B14F-4D97-AF65-F5344CB8AC3E}">
        <p14:creationId xmlns:p14="http://schemas.microsoft.com/office/powerpoint/2010/main" val="273052632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342900"/>
            <a:ext cx="2211884"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740570"/>
            <a:ext cx="3471863"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1543050"/>
            <a:ext cx="2211884"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DFA04CE6-0A0E-4EB8-BC67-336A2CCACB44}" type="slidenum">
              <a:rPr lang="en-US" altLang="en-US" smtClean="0"/>
              <a:pPr/>
              <a:t>‹#›</a:t>
            </a:fld>
            <a:endParaRPr lang="en-US" altLang="en-US"/>
          </a:p>
        </p:txBody>
      </p:sp>
    </p:spTree>
    <p:extLst>
      <p:ext uri="{BB962C8B-B14F-4D97-AF65-F5344CB8AC3E}">
        <p14:creationId xmlns:p14="http://schemas.microsoft.com/office/powerpoint/2010/main" val="11548365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342900"/>
            <a:ext cx="2211884"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740570"/>
            <a:ext cx="3471863"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1543050"/>
            <a:ext cx="2211884"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AA0DF830-FB1A-4A26-B69D-E5A42B4E60ED}" type="slidenum">
              <a:rPr lang="en-US" altLang="en-US" smtClean="0"/>
              <a:pPr/>
              <a:t>‹#›</a:t>
            </a:fld>
            <a:endParaRPr lang="en-US" altLang="en-US"/>
          </a:p>
        </p:txBody>
      </p:sp>
    </p:spTree>
    <p:extLst>
      <p:ext uri="{BB962C8B-B14F-4D97-AF65-F5344CB8AC3E}">
        <p14:creationId xmlns:p14="http://schemas.microsoft.com/office/powerpoint/2010/main" val="17647572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9299" y="273844"/>
            <a:ext cx="5915025"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57449" y="1385888"/>
            <a:ext cx="5915025"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4767264"/>
            <a:ext cx="154305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ltLang="en-US"/>
          </a:p>
        </p:txBody>
      </p:sp>
      <p:sp>
        <p:nvSpPr>
          <p:cNvPr id="5" name="Footer Placeholder 4"/>
          <p:cNvSpPr>
            <a:spLocks noGrp="1"/>
          </p:cNvSpPr>
          <p:nvPr>
            <p:ph type="ftr" sz="quarter" idx="3"/>
          </p:nvPr>
        </p:nvSpPr>
        <p:spPr>
          <a:xfrm>
            <a:off x="2271713" y="4767264"/>
            <a:ext cx="2314575"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ltLang="en-US"/>
          </a:p>
        </p:txBody>
      </p:sp>
      <p:sp>
        <p:nvSpPr>
          <p:cNvPr id="6" name="Slide Number Placeholder 5"/>
          <p:cNvSpPr>
            <a:spLocks noGrp="1"/>
          </p:cNvSpPr>
          <p:nvPr>
            <p:ph type="sldNum" sz="quarter" idx="4"/>
          </p:nvPr>
        </p:nvSpPr>
        <p:spPr>
          <a:xfrm>
            <a:off x="4843463" y="4767264"/>
            <a:ext cx="154305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92F4976-7D28-45EB-A2A6-DCCD23F9F0A4}" type="slidenum">
              <a:rPr lang="en-US" altLang="en-US" smtClean="0"/>
              <a:pPr/>
              <a:t>‹#›</a:t>
            </a:fld>
            <a:endParaRPr lang="en-US" altLang="en-US"/>
          </a:p>
        </p:txBody>
      </p:sp>
      <p:grpSp>
        <p:nvGrpSpPr>
          <p:cNvPr id="7" name="Group 6"/>
          <p:cNvGrpSpPr/>
          <p:nvPr userDrawn="1"/>
        </p:nvGrpSpPr>
        <p:grpSpPr>
          <a:xfrm>
            <a:off x="76200" y="105503"/>
            <a:ext cx="533400" cy="4919239"/>
            <a:chOff x="14626" y="14712"/>
            <a:chExt cx="598680" cy="6386091"/>
          </a:xfrm>
        </p:grpSpPr>
        <p:pic>
          <p:nvPicPr>
            <p:cNvPr id="8" name="Picture 7"/>
            <p:cNvPicPr>
              <a:picLocks noChangeAspect="1" noChangeArrowheads="1"/>
            </p:cNvPicPr>
            <p:nvPr/>
          </p:nvPicPr>
          <p:blipFill>
            <a:blip r:embed="rId13" cstate="print"/>
            <a:srcRect/>
            <a:stretch>
              <a:fillRect/>
            </a:stretch>
          </p:blipFill>
          <p:spPr bwMode="auto">
            <a:xfrm>
              <a:off x="14626" y="14712"/>
              <a:ext cx="598680" cy="846471"/>
            </a:xfrm>
            <a:prstGeom prst="rect">
              <a:avLst/>
            </a:prstGeom>
            <a:noFill/>
            <a:ln w="9525">
              <a:solidFill>
                <a:srgbClr val="0000FF"/>
              </a:solidFill>
              <a:miter lim="800000"/>
              <a:headEnd/>
              <a:tailEnd/>
            </a:ln>
          </p:spPr>
        </p:pic>
        <p:sp>
          <p:nvSpPr>
            <p:cNvPr id="9" name="Text Box 14"/>
            <p:cNvSpPr txBox="1">
              <a:spLocks noChangeArrowheads="1"/>
            </p:cNvSpPr>
            <p:nvPr/>
          </p:nvSpPr>
          <p:spPr bwMode="auto">
            <a:xfrm rot="16198651">
              <a:off x="-2592929" y="3446777"/>
              <a:ext cx="5562442" cy="345444"/>
            </a:xfrm>
            <a:prstGeom prst="rect">
              <a:avLst/>
            </a:prstGeom>
            <a:solidFill>
              <a:srgbClr val="000080"/>
            </a:solidFill>
            <a:ln w="9525">
              <a:noFill/>
              <a:miter lim="800000"/>
              <a:headEnd/>
              <a:tailEnd/>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en-US" sz="1400" b="1" dirty="0">
                  <a:solidFill>
                    <a:schemeClr val="bg1"/>
                  </a:solidFill>
                  <a:latin typeface="Century Gothic" pitchFamily="34" charset="0"/>
                </a:rPr>
                <a:t>Vishwakarma  Institute  of  Technology</a:t>
              </a:r>
            </a:p>
          </p:txBody>
        </p:sp>
        <p:sp>
          <p:nvSpPr>
            <p:cNvPr id="10" name="Text Box 14">
              <a:extLst>
                <a:ext uri="{FF2B5EF4-FFF2-40B4-BE49-F238E27FC236}">
                  <a16:creationId xmlns:a16="http://schemas.microsoft.com/office/drawing/2014/main" id="{08D90372-4075-403D-BB31-3D2C4B3C58A2}"/>
                </a:ext>
              </a:extLst>
            </p:cNvPr>
            <p:cNvSpPr txBox="1">
              <a:spLocks noChangeArrowheads="1"/>
            </p:cNvSpPr>
            <p:nvPr/>
          </p:nvSpPr>
          <p:spPr bwMode="auto">
            <a:xfrm rot="16200000">
              <a:off x="-2314809" y="3472688"/>
              <a:ext cx="5562602" cy="293627"/>
            </a:xfrm>
            <a:prstGeom prst="rect">
              <a:avLst/>
            </a:prstGeom>
            <a:solidFill>
              <a:srgbClr val="FFFF99"/>
            </a:solidFill>
            <a:ln w="9525">
              <a:solidFill>
                <a:srgbClr val="002060"/>
              </a:solidFill>
              <a:miter lim="800000"/>
              <a:headEnd/>
              <a:tailEnd/>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en-US" sz="1100" b="1" dirty="0">
                  <a:solidFill>
                    <a:srgbClr val="002060"/>
                  </a:solidFill>
                  <a:latin typeface="Century Gothic" pitchFamily="34" charset="0"/>
                </a:rPr>
                <a:t>FY - Department of Engineering, Sciences and Humanities</a:t>
              </a:r>
            </a:p>
          </p:txBody>
        </p:sp>
      </p:grpSp>
    </p:spTree>
    <p:extLst>
      <p:ext uri="{BB962C8B-B14F-4D97-AF65-F5344CB8AC3E}">
        <p14:creationId xmlns:p14="http://schemas.microsoft.com/office/powerpoint/2010/main" val="3882552338"/>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5.gif"/><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1.xml"/><Relationship Id="rId4" Type="http://schemas.openxmlformats.org/officeDocument/2006/relationships/image" Target="../media/image40.jpeg"/></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emf"/><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emf"/><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emf"/></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1.emf"/><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emf"/><Relationship Id="rId1" Type="http://schemas.openxmlformats.org/officeDocument/2006/relationships/slideLayout" Target="../slideLayouts/slideLayout7.xml"/><Relationship Id="rId4" Type="http://schemas.openxmlformats.org/officeDocument/2006/relationships/image" Target="../media/image64.gif"/></Relationships>
</file>

<file path=ppt/slides/_rels/slide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emf"/><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49.xml.rels><?xml version="1.0" encoding="UTF-8" standalone="yes"?>
<Relationships xmlns="http://schemas.openxmlformats.org/package/2006/relationships"><Relationship Id="rId3" Type="http://schemas.openxmlformats.org/officeDocument/2006/relationships/image" Target="../media/image75.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8.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0.gif"/><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1.gi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2.g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3.gi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emf"/><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61.xml.rels><?xml version="1.0" encoding="UTF-8" standalone="yes"?>
<Relationships xmlns="http://schemas.openxmlformats.org/package/2006/relationships"><Relationship Id="rId3" Type="http://schemas.openxmlformats.org/officeDocument/2006/relationships/image" Target="../media/image86.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0.gif"/><Relationship Id="rId2" Type="http://schemas.openxmlformats.org/officeDocument/2006/relationships/image" Target="../media/image89.gi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1.gi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1.gi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image" Target="../media/image72.jpeg"/><Relationship Id="rId1" Type="http://schemas.openxmlformats.org/officeDocument/2006/relationships/slideLayout" Target="../slideLayouts/slideLayout1.xml"/><Relationship Id="rId5" Type="http://schemas.openxmlformats.org/officeDocument/2006/relationships/image" Target="../media/image94.gif"/><Relationship Id="rId4" Type="http://schemas.openxmlformats.org/officeDocument/2006/relationships/image" Target="../media/image93.jpeg"/></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a:stretch/>
        </p:blipFill>
        <p:spPr>
          <a:xfrm>
            <a:off x="772372" y="128358"/>
            <a:ext cx="2889924" cy="175759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rot="20529941">
            <a:off x="789535" y="3652653"/>
            <a:ext cx="2546155" cy="11049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rcRect/>
          <a:stretch/>
        </p:blipFill>
        <p:spPr>
          <a:xfrm>
            <a:off x="3788273" y="3295058"/>
            <a:ext cx="2935212" cy="1562691"/>
          </a:xfrm>
          <a:prstGeom prst="rect">
            <a:avLst/>
          </a:prstGeom>
        </p:spPr>
      </p:pic>
      <p:pic>
        <p:nvPicPr>
          <p:cNvPr id="6" name="Picture 5">
            <a:extLst>
              <a:ext uri="{FF2B5EF4-FFF2-40B4-BE49-F238E27FC236}">
                <a16:creationId xmlns:a16="http://schemas.microsoft.com/office/drawing/2014/main" id="{5C8D9D20-8467-41C6-ABEA-AA17C984FC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48858" y="37490"/>
            <a:ext cx="2809142" cy="1757592"/>
          </a:xfrm>
          <a:prstGeom prst="rect">
            <a:avLst/>
          </a:prstGeom>
        </p:spPr>
      </p:pic>
      <p:sp>
        <p:nvSpPr>
          <p:cNvPr id="7" name="Rectangle 6">
            <a:extLst>
              <a:ext uri="{FF2B5EF4-FFF2-40B4-BE49-F238E27FC236}">
                <a16:creationId xmlns:a16="http://schemas.microsoft.com/office/drawing/2014/main" id="{6F665CFE-D44B-4293-A7AC-381300D83ACF}"/>
              </a:ext>
            </a:extLst>
          </p:cNvPr>
          <p:cNvSpPr/>
          <p:nvPr/>
        </p:nvSpPr>
        <p:spPr>
          <a:xfrm rot="20537006">
            <a:off x="1282708" y="1693385"/>
            <a:ext cx="4377020" cy="1600355"/>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0000FF"/>
                </a:solidFill>
                <a:latin typeface="Arial" pitchFamily="34" charset="0"/>
                <a:ea typeface="Verdana" pitchFamily="34" charset="0"/>
                <a:cs typeface="Arial" pitchFamily="34" charset="0"/>
              </a:rPr>
              <a:t>Electronics </a:t>
            </a:r>
            <a:endParaRPr lang="en-US" sz="2800" b="1" dirty="0">
              <a:solidFill>
                <a:srgbClr val="0000FF"/>
              </a:solidFill>
              <a:latin typeface="Arial" pitchFamily="34" charset="0"/>
              <a:ea typeface="Verdana" pitchFamily="34" charset="0"/>
              <a:cs typeface="Arial" pitchFamily="34" charset="0"/>
            </a:endParaRPr>
          </a:p>
          <a:p>
            <a:pPr algn="ctr"/>
            <a:r>
              <a:rPr lang="en-US" sz="2800" b="1" dirty="0">
                <a:solidFill>
                  <a:srgbClr val="FF0000"/>
                </a:solidFill>
                <a:latin typeface="Arial" pitchFamily="34" charset="0"/>
                <a:ea typeface="Verdana" pitchFamily="34" charset="0"/>
                <a:cs typeface="Arial" pitchFamily="34" charset="0"/>
              </a:rPr>
              <a:t>Digital Gate</a:t>
            </a:r>
          </a:p>
          <a:p>
            <a:pPr algn="ctr"/>
            <a:r>
              <a:rPr lang="en-US" sz="2800" b="1" dirty="0">
                <a:solidFill>
                  <a:srgbClr val="006600"/>
                </a:solidFill>
                <a:latin typeface="Arial" pitchFamily="34" charset="0"/>
                <a:ea typeface="Verdana" pitchFamily="34" charset="0"/>
                <a:cs typeface="Arial" pitchFamily="34" charset="0"/>
              </a:rPr>
              <a:t>FY – </a:t>
            </a:r>
            <a:r>
              <a:rPr lang="en-US" sz="2800" b="1" dirty="0" err="1">
                <a:solidFill>
                  <a:srgbClr val="006600"/>
                </a:solidFill>
                <a:latin typeface="Arial" pitchFamily="34" charset="0"/>
                <a:ea typeface="Verdana" pitchFamily="34" charset="0"/>
                <a:cs typeface="Arial" pitchFamily="34" charset="0"/>
              </a:rPr>
              <a:t>DESH</a:t>
            </a:r>
            <a:r>
              <a:rPr lang="en-US" sz="2800" b="1" dirty="0">
                <a:solidFill>
                  <a:srgbClr val="006600"/>
                </a:solidFill>
                <a:latin typeface="Arial" pitchFamily="34" charset="0"/>
                <a:ea typeface="Verdana" pitchFamily="34" charset="0"/>
                <a:cs typeface="Arial" pitchFamily="34" charset="0"/>
              </a:rPr>
              <a:t> – </a:t>
            </a:r>
            <a:r>
              <a:rPr lang="en-US" sz="2800" b="1" dirty="0" err="1">
                <a:solidFill>
                  <a:srgbClr val="006600"/>
                </a:solidFill>
                <a:latin typeface="Arial" pitchFamily="34" charset="0"/>
                <a:ea typeface="Verdana" pitchFamily="34" charset="0"/>
                <a:cs typeface="Arial" pitchFamily="34" charset="0"/>
              </a:rPr>
              <a:t>VIT</a:t>
            </a:r>
            <a:endParaRPr lang="en-US" sz="2800" b="1" dirty="0">
              <a:solidFill>
                <a:srgbClr val="FF0000"/>
              </a:solidFill>
              <a:latin typeface="Verdana" pitchFamily="34" charset="0"/>
              <a:ea typeface="Verdana" pitchFamily="34" charset="0"/>
              <a:cs typeface="Verdana"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31"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ppt_w</p:attrName>
                                        </p:attrNameLst>
                                      </p:cBhvr>
                                      <p:tavLst>
                                        <p:tav tm="0">
                                          <p:val>
                                            <p:fltVal val="0"/>
                                          </p:val>
                                        </p:tav>
                                        <p:tav tm="100000">
                                          <p:val>
                                            <p:strVal val="#ppt_w"/>
                                          </p:val>
                                        </p:tav>
                                      </p:tavLst>
                                    </p:anim>
                                    <p:anim calcmode="lin" valueType="num">
                                      <p:cBhvr>
                                        <p:cTn id="15" dur="1000" fill="hold"/>
                                        <p:tgtEl>
                                          <p:spTgt spid="6"/>
                                        </p:tgtEl>
                                        <p:attrNameLst>
                                          <p:attrName>ppt_h</p:attrName>
                                        </p:attrNameLst>
                                      </p:cBhvr>
                                      <p:tavLst>
                                        <p:tav tm="0">
                                          <p:val>
                                            <p:fltVal val="0"/>
                                          </p:val>
                                        </p:tav>
                                        <p:tav tm="100000">
                                          <p:val>
                                            <p:strVal val="#ppt_h"/>
                                          </p:val>
                                        </p:tav>
                                      </p:tavLst>
                                    </p:anim>
                                    <p:anim calcmode="lin" valueType="num">
                                      <p:cBhvr>
                                        <p:cTn id="16" dur="1000" fill="hold"/>
                                        <p:tgtEl>
                                          <p:spTgt spid="6"/>
                                        </p:tgtEl>
                                        <p:attrNameLst>
                                          <p:attrName>style.rotation</p:attrName>
                                        </p:attrNameLst>
                                      </p:cBhvr>
                                      <p:tavLst>
                                        <p:tav tm="0">
                                          <p:val>
                                            <p:fltVal val="90"/>
                                          </p:val>
                                        </p:tav>
                                        <p:tav tm="100000">
                                          <p:val>
                                            <p:fltVal val="0"/>
                                          </p:val>
                                        </p:tav>
                                      </p:tavLst>
                                    </p:anim>
                                    <p:animEffect transition="in" filter="fade">
                                      <p:cBhvr>
                                        <p:cTn id="17" dur="1000"/>
                                        <p:tgtEl>
                                          <p:spTgt spid="6"/>
                                        </p:tgtEl>
                                      </p:cBhvr>
                                    </p:animEffect>
                                  </p:childTnLst>
                                </p:cTn>
                              </p:par>
                            </p:childTnLst>
                          </p:cTn>
                        </p:par>
                        <p:par>
                          <p:cTn id="18" fill="hold">
                            <p:stCondLst>
                              <p:cond delay="2000"/>
                            </p:stCondLst>
                            <p:childTnLst>
                              <p:par>
                                <p:cTn id="19" presetID="31"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1000" fill="hold"/>
                                        <p:tgtEl>
                                          <p:spTgt spid="3"/>
                                        </p:tgtEl>
                                        <p:attrNameLst>
                                          <p:attrName>ppt_w</p:attrName>
                                        </p:attrNameLst>
                                      </p:cBhvr>
                                      <p:tavLst>
                                        <p:tav tm="0">
                                          <p:val>
                                            <p:fltVal val="0"/>
                                          </p:val>
                                        </p:tav>
                                        <p:tav tm="100000">
                                          <p:val>
                                            <p:strVal val="#ppt_w"/>
                                          </p:val>
                                        </p:tav>
                                      </p:tavLst>
                                    </p:anim>
                                    <p:anim calcmode="lin" valueType="num">
                                      <p:cBhvr>
                                        <p:cTn id="22" dur="1000" fill="hold"/>
                                        <p:tgtEl>
                                          <p:spTgt spid="3"/>
                                        </p:tgtEl>
                                        <p:attrNameLst>
                                          <p:attrName>ppt_h</p:attrName>
                                        </p:attrNameLst>
                                      </p:cBhvr>
                                      <p:tavLst>
                                        <p:tav tm="0">
                                          <p:val>
                                            <p:fltVal val="0"/>
                                          </p:val>
                                        </p:tav>
                                        <p:tav tm="100000">
                                          <p:val>
                                            <p:strVal val="#ppt_h"/>
                                          </p:val>
                                        </p:tav>
                                      </p:tavLst>
                                    </p:anim>
                                    <p:anim calcmode="lin" valueType="num">
                                      <p:cBhvr>
                                        <p:cTn id="23" dur="1000" fill="hold"/>
                                        <p:tgtEl>
                                          <p:spTgt spid="3"/>
                                        </p:tgtEl>
                                        <p:attrNameLst>
                                          <p:attrName>style.rotation</p:attrName>
                                        </p:attrNameLst>
                                      </p:cBhvr>
                                      <p:tavLst>
                                        <p:tav tm="0">
                                          <p:val>
                                            <p:fltVal val="90"/>
                                          </p:val>
                                        </p:tav>
                                        <p:tav tm="100000">
                                          <p:val>
                                            <p:fltVal val="0"/>
                                          </p:val>
                                        </p:tav>
                                      </p:tavLst>
                                    </p:anim>
                                    <p:animEffect transition="in" filter="fade">
                                      <p:cBhvr>
                                        <p:cTn id="24" dur="1000"/>
                                        <p:tgtEl>
                                          <p:spTgt spid="3"/>
                                        </p:tgtEl>
                                      </p:cBhvr>
                                    </p:animEffect>
                                  </p:childTnLst>
                                </p:cTn>
                              </p:par>
                            </p:childTnLst>
                          </p:cTn>
                        </p:par>
                        <p:par>
                          <p:cTn id="25" fill="hold">
                            <p:stCondLst>
                              <p:cond delay="3000"/>
                            </p:stCondLst>
                            <p:childTnLst>
                              <p:par>
                                <p:cTn id="26" presetID="31" presetClass="entr" presetSubtype="0"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1000" fill="hold"/>
                                        <p:tgtEl>
                                          <p:spTgt spid="5"/>
                                        </p:tgtEl>
                                        <p:attrNameLst>
                                          <p:attrName>ppt_w</p:attrName>
                                        </p:attrNameLst>
                                      </p:cBhvr>
                                      <p:tavLst>
                                        <p:tav tm="0">
                                          <p:val>
                                            <p:fltVal val="0"/>
                                          </p:val>
                                        </p:tav>
                                        <p:tav tm="100000">
                                          <p:val>
                                            <p:strVal val="#ppt_w"/>
                                          </p:val>
                                        </p:tav>
                                      </p:tavLst>
                                    </p:anim>
                                    <p:anim calcmode="lin" valueType="num">
                                      <p:cBhvr>
                                        <p:cTn id="29" dur="1000" fill="hold"/>
                                        <p:tgtEl>
                                          <p:spTgt spid="5"/>
                                        </p:tgtEl>
                                        <p:attrNameLst>
                                          <p:attrName>ppt_h</p:attrName>
                                        </p:attrNameLst>
                                      </p:cBhvr>
                                      <p:tavLst>
                                        <p:tav tm="0">
                                          <p:val>
                                            <p:fltVal val="0"/>
                                          </p:val>
                                        </p:tav>
                                        <p:tav tm="100000">
                                          <p:val>
                                            <p:strVal val="#ppt_h"/>
                                          </p:val>
                                        </p:tav>
                                      </p:tavLst>
                                    </p:anim>
                                    <p:anim calcmode="lin" valueType="num">
                                      <p:cBhvr>
                                        <p:cTn id="30" dur="1000" fill="hold"/>
                                        <p:tgtEl>
                                          <p:spTgt spid="5"/>
                                        </p:tgtEl>
                                        <p:attrNameLst>
                                          <p:attrName>style.rotation</p:attrName>
                                        </p:attrNameLst>
                                      </p:cBhvr>
                                      <p:tavLst>
                                        <p:tav tm="0">
                                          <p:val>
                                            <p:fltVal val="90"/>
                                          </p:val>
                                        </p:tav>
                                        <p:tav tm="100000">
                                          <p:val>
                                            <p:fltVal val="0"/>
                                          </p:val>
                                        </p:tav>
                                      </p:tavLst>
                                    </p:anim>
                                    <p:animEffect transition="in" filter="fade">
                                      <p:cBhvr>
                                        <p:cTn id="31" dur="1000"/>
                                        <p:tgtEl>
                                          <p:spTgt spid="5"/>
                                        </p:tgtEl>
                                      </p:cBhvr>
                                    </p:animEffect>
                                  </p:childTnLst>
                                </p:cTn>
                              </p:par>
                            </p:childTnLst>
                          </p:cTn>
                        </p:par>
                        <p:par>
                          <p:cTn id="32" fill="hold">
                            <p:stCondLst>
                              <p:cond delay="4000"/>
                            </p:stCondLst>
                            <p:childTnLst>
                              <p:par>
                                <p:cTn id="33" presetID="49" presetClass="entr" presetSubtype="0" decel="100000"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2000" fill="hold"/>
                                        <p:tgtEl>
                                          <p:spTgt spid="7"/>
                                        </p:tgtEl>
                                        <p:attrNameLst>
                                          <p:attrName>ppt_w</p:attrName>
                                        </p:attrNameLst>
                                      </p:cBhvr>
                                      <p:tavLst>
                                        <p:tav tm="0">
                                          <p:val>
                                            <p:fltVal val="0"/>
                                          </p:val>
                                        </p:tav>
                                        <p:tav tm="100000">
                                          <p:val>
                                            <p:strVal val="#ppt_w"/>
                                          </p:val>
                                        </p:tav>
                                      </p:tavLst>
                                    </p:anim>
                                    <p:anim calcmode="lin" valueType="num">
                                      <p:cBhvr>
                                        <p:cTn id="36" dur="2000" fill="hold"/>
                                        <p:tgtEl>
                                          <p:spTgt spid="7"/>
                                        </p:tgtEl>
                                        <p:attrNameLst>
                                          <p:attrName>ppt_h</p:attrName>
                                        </p:attrNameLst>
                                      </p:cBhvr>
                                      <p:tavLst>
                                        <p:tav tm="0">
                                          <p:val>
                                            <p:fltVal val="0"/>
                                          </p:val>
                                        </p:tav>
                                        <p:tav tm="100000">
                                          <p:val>
                                            <p:strVal val="#ppt_h"/>
                                          </p:val>
                                        </p:tav>
                                      </p:tavLst>
                                    </p:anim>
                                    <p:anim calcmode="lin" valueType="num">
                                      <p:cBhvr>
                                        <p:cTn id="37" dur="2000" fill="hold"/>
                                        <p:tgtEl>
                                          <p:spTgt spid="7"/>
                                        </p:tgtEl>
                                        <p:attrNameLst>
                                          <p:attrName>style.rotation</p:attrName>
                                        </p:attrNameLst>
                                      </p:cBhvr>
                                      <p:tavLst>
                                        <p:tav tm="0">
                                          <p:val>
                                            <p:fltVal val="360"/>
                                          </p:val>
                                        </p:tav>
                                        <p:tav tm="100000">
                                          <p:val>
                                            <p:fltVal val="0"/>
                                          </p:val>
                                        </p:tav>
                                      </p:tavLst>
                                    </p:anim>
                                    <p:animEffect transition="in" filter="fade">
                                      <p:cBhvr>
                                        <p:cTn id="38"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CB8DA-B32F-4A72-8D6A-96BB0592E6BC}"/>
              </a:ext>
            </a:extLst>
          </p:cNvPr>
          <p:cNvSpPr>
            <a:spLocks noGrp="1"/>
          </p:cNvSpPr>
          <p:nvPr>
            <p:ph type="title"/>
          </p:nvPr>
        </p:nvSpPr>
        <p:spPr>
          <a:xfrm>
            <a:off x="649299" y="273844"/>
            <a:ext cx="5915025" cy="469106"/>
          </a:xfrm>
        </p:spPr>
        <p:txBody>
          <a:bodyPr>
            <a:normAutofit fontScale="90000"/>
          </a:bodyPr>
          <a:lstStyle/>
          <a:p>
            <a:r>
              <a:rPr lang="en-US" sz="2900" b="1" u="sng" dirty="0">
                <a:solidFill>
                  <a:srgbClr val="0000FF"/>
                </a:solidFill>
                <a:latin typeface="Arial Black" panose="020B0A04020102020204" pitchFamily="34" charset="0"/>
                <a:ea typeface="+mn-ea"/>
                <a:cs typeface="+mn-cs"/>
              </a:rPr>
              <a:t>NOR </a:t>
            </a:r>
            <a:r>
              <a:rPr lang="en-US" sz="1800" b="1" u="sng" dirty="0">
                <a:solidFill>
                  <a:srgbClr val="0000FF"/>
                </a:solidFill>
                <a:latin typeface="Arial Black" panose="020B0A04020102020204" pitchFamily="34" charset="0"/>
                <a:ea typeface="+mn-ea"/>
                <a:cs typeface="+mn-cs"/>
              </a:rPr>
              <a:t>Gate</a:t>
            </a:r>
            <a:endParaRPr lang="en-IN" sz="1800" b="1" u="sng" dirty="0">
              <a:solidFill>
                <a:srgbClr val="0000FF"/>
              </a:solidFill>
              <a:latin typeface="Arial Black" panose="020B0A04020102020204" pitchFamily="34" charset="0"/>
              <a:ea typeface="+mn-ea"/>
              <a:cs typeface="+mn-cs"/>
            </a:endParaRPr>
          </a:p>
        </p:txBody>
      </p:sp>
      <p:pic>
        <p:nvPicPr>
          <p:cNvPr id="4" name="Picture 5" descr="C09NF14">
            <a:extLst>
              <a:ext uri="{FF2B5EF4-FFF2-40B4-BE49-F238E27FC236}">
                <a16:creationId xmlns:a16="http://schemas.microsoft.com/office/drawing/2014/main" id="{D6BEF564-0ABB-4A0B-AFFF-531191ECCEE9}"/>
              </a:ext>
            </a:extLst>
          </p:cNvPr>
          <p:cNvPicPr>
            <a:picLocks noChangeAspect="1" noChangeArrowheads="1"/>
          </p:cNvPicPr>
          <p:nvPr/>
        </p:nvPicPr>
        <p:blipFill>
          <a:blip r:embed="rId2"/>
          <a:srcRect/>
          <a:stretch>
            <a:fillRect/>
          </a:stretch>
        </p:blipFill>
        <p:spPr bwMode="auto">
          <a:xfrm>
            <a:off x="649299" y="895350"/>
            <a:ext cx="6132501" cy="1981200"/>
          </a:xfrm>
          <a:prstGeom prst="rect">
            <a:avLst/>
          </a:prstGeom>
          <a:noFill/>
        </p:spPr>
      </p:pic>
      <p:pic>
        <p:nvPicPr>
          <p:cNvPr id="8194" name="Picture 2" descr="NORGate">
            <a:extLst>
              <a:ext uri="{FF2B5EF4-FFF2-40B4-BE49-F238E27FC236}">
                <a16:creationId xmlns:a16="http://schemas.microsoft.com/office/drawing/2014/main" id="{0F147F27-9070-42E5-9FE2-075B1A0C52B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49311" y="3105150"/>
            <a:ext cx="2857500" cy="1905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27E97D5-7414-40CD-AAF5-61E77413D2FE}"/>
              </a:ext>
            </a:extLst>
          </p:cNvPr>
          <p:cNvSpPr/>
          <p:nvPr/>
        </p:nvSpPr>
        <p:spPr>
          <a:xfrm>
            <a:off x="2580904" y="3099834"/>
            <a:ext cx="1031415" cy="1524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6243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6FCE2-DB9C-4EEF-B2FA-F777AACDFFE6}"/>
              </a:ext>
            </a:extLst>
          </p:cNvPr>
          <p:cNvSpPr>
            <a:spLocks noGrp="1"/>
          </p:cNvSpPr>
          <p:nvPr>
            <p:ph type="title"/>
          </p:nvPr>
        </p:nvSpPr>
        <p:spPr>
          <a:xfrm>
            <a:off x="649299" y="273844"/>
            <a:ext cx="5915025" cy="469106"/>
          </a:xfrm>
        </p:spPr>
        <p:txBody>
          <a:bodyPr/>
          <a:lstStyle/>
          <a:p>
            <a:r>
              <a:rPr lang="en-US" sz="2600" b="1" u="sng" dirty="0">
                <a:solidFill>
                  <a:srgbClr val="0000FF"/>
                </a:solidFill>
                <a:latin typeface="Arial Black" panose="020B0A04020102020204" pitchFamily="34" charset="0"/>
                <a:ea typeface="+mn-ea"/>
                <a:cs typeface="+mn-cs"/>
              </a:rPr>
              <a:t>Ex-OR </a:t>
            </a:r>
            <a:r>
              <a:rPr lang="en-US" sz="1600" b="1" u="sng" dirty="0">
                <a:solidFill>
                  <a:srgbClr val="0000FF"/>
                </a:solidFill>
                <a:latin typeface="Arial Black" panose="020B0A04020102020204" pitchFamily="34" charset="0"/>
                <a:ea typeface="+mn-ea"/>
                <a:cs typeface="+mn-cs"/>
              </a:rPr>
              <a:t>Gate</a:t>
            </a:r>
            <a:endParaRPr lang="en-IN" sz="1600" b="1" u="sng" dirty="0">
              <a:solidFill>
                <a:srgbClr val="0000FF"/>
              </a:solidFill>
              <a:latin typeface="Arial Black" panose="020B0A04020102020204" pitchFamily="34" charset="0"/>
              <a:ea typeface="+mn-ea"/>
              <a:cs typeface="+mn-cs"/>
            </a:endParaRPr>
          </a:p>
        </p:txBody>
      </p:sp>
      <p:pic>
        <p:nvPicPr>
          <p:cNvPr id="4" name="Picture 5" descr="C09NF15">
            <a:extLst>
              <a:ext uri="{FF2B5EF4-FFF2-40B4-BE49-F238E27FC236}">
                <a16:creationId xmlns:a16="http://schemas.microsoft.com/office/drawing/2014/main" id="{ED4121A0-8FFC-40FC-9E89-5B18EF4FB9D0}"/>
              </a:ext>
            </a:extLst>
          </p:cNvPr>
          <p:cNvPicPr>
            <a:picLocks noChangeAspect="1" noChangeArrowheads="1"/>
          </p:cNvPicPr>
          <p:nvPr/>
        </p:nvPicPr>
        <p:blipFill>
          <a:blip r:embed="rId2"/>
          <a:srcRect/>
          <a:stretch>
            <a:fillRect/>
          </a:stretch>
        </p:blipFill>
        <p:spPr bwMode="auto">
          <a:xfrm>
            <a:off x="649299" y="895350"/>
            <a:ext cx="6208701" cy="2438400"/>
          </a:xfrm>
          <a:prstGeom prst="rect">
            <a:avLst/>
          </a:prstGeom>
          <a:noFill/>
        </p:spPr>
      </p:pic>
    </p:spTree>
    <p:extLst>
      <p:ext uri="{BB962C8B-B14F-4D97-AF65-F5344CB8AC3E}">
        <p14:creationId xmlns:p14="http://schemas.microsoft.com/office/powerpoint/2010/main" val="29083923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6098E-03C3-4614-B231-8256AC21329D}"/>
              </a:ext>
            </a:extLst>
          </p:cNvPr>
          <p:cNvSpPr>
            <a:spLocks noGrp="1"/>
          </p:cNvSpPr>
          <p:nvPr>
            <p:ph type="title"/>
          </p:nvPr>
        </p:nvSpPr>
        <p:spPr>
          <a:xfrm>
            <a:off x="649299" y="273844"/>
            <a:ext cx="5915025" cy="469106"/>
          </a:xfrm>
        </p:spPr>
        <p:txBody>
          <a:bodyPr>
            <a:normAutofit fontScale="90000"/>
          </a:bodyPr>
          <a:lstStyle/>
          <a:p>
            <a:r>
              <a:rPr lang="en-US" sz="2900" b="1" u="sng" dirty="0">
                <a:solidFill>
                  <a:srgbClr val="0000FF"/>
                </a:solidFill>
                <a:latin typeface="Arial Black" panose="020B0A04020102020204" pitchFamily="34" charset="0"/>
                <a:ea typeface="+mn-ea"/>
                <a:cs typeface="+mn-cs"/>
              </a:rPr>
              <a:t>Ex-NOR</a:t>
            </a:r>
            <a:r>
              <a:rPr lang="en-US" dirty="0"/>
              <a:t>  </a:t>
            </a:r>
            <a:r>
              <a:rPr lang="en-US" sz="1800" b="1" u="sng" dirty="0">
                <a:solidFill>
                  <a:srgbClr val="0000FF"/>
                </a:solidFill>
                <a:latin typeface="Arial Black" panose="020B0A04020102020204" pitchFamily="34" charset="0"/>
                <a:ea typeface="+mn-ea"/>
                <a:cs typeface="+mn-cs"/>
              </a:rPr>
              <a:t>Gate</a:t>
            </a:r>
            <a:endParaRPr lang="en-IN" sz="1800" b="1" u="sng" dirty="0">
              <a:solidFill>
                <a:srgbClr val="0000FF"/>
              </a:solidFill>
              <a:latin typeface="Arial Black" panose="020B0A04020102020204" pitchFamily="34" charset="0"/>
              <a:ea typeface="+mn-ea"/>
              <a:cs typeface="+mn-cs"/>
            </a:endParaRPr>
          </a:p>
        </p:txBody>
      </p:sp>
      <p:pic>
        <p:nvPicPr>
          <p:cNvPr id="4" name="Picture 5" descr="C09NF16">
            <a:extLst>
              <a:ext uri="{FF2B5EF4-FFF2-40B4-BE49-F238E27FC236}">
                <a16:creationId xmlns:a16="http://schemas.microsoft.com/office/drawing/2014/main" id="{195AE6AA-B648-4E97-A366-7890C40A95E7}"/>
              </a:ext>
            </a:extLst>
          </p:cNvPr>
          <p:cNvPicPr>
            <a:picLocks noChangeAspect="1" noChangeArrowheads="1"/>
          </p:cNvPicPr>
          <p:nvPr/>
        </p:nvPicPr>
        <p:blipFill>
          <a:blip r:embed="rId2"/>
          <a:srcRect/>
          <a:stretch>
            <a:fillRect/>
          </a:stretch>
        </p:blipFill>
        <p:spPr bwMode="auto">
          <a:xfrm>
            <a:off x="620946" y="895350"/>
            <a:ext cx="6245351" cy="2209800"/>
          </a:xfrm>
          <a:prstGeom prst="rect">
            <a:avLst/>
          </a:prstGeom>
          <a:noFill/>
        </p:spPr>
      </p:pic>
    </p:spTree>
    <p:extLst>
      <p:ext uri="{BB962C8B-B14F-4D97-AF65-F5344CB8AC3E}">
        <p14:creationId xmlns:p14="http://schemas.microsoft.com/office/powerpoint/2010/main" val="408603163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F36F3-5C58-410C-962A-D98B5CD05762}"/>
              </a:ext>
            </a:extLst>
          </p:cNvPr>
          <p:cNvSpPr>
            <a:spLocks noGrp="1"/>
          </p:cNvSpPr>
          <p:nvPr>
            <p:ph type="title"/>
          </p:nvPr>
        </p:nvSpPr>
        <p:spPr>
          <a:xfrm>
            <a:off x="649299" y="273844"/>
            <a:ext cx="5915025" cy="545306"/>
          </a:xfrm>
        </p:spPr>
        <p:txBody>
          <a:bodyPr/>
          <a:lstStyle/>
          <a:p>
            <a:r>
              <a:rPr lang="en-US" sz="2600" b="1" u="sng" dirty="0">
                <a:solidFill>
                  <a:srgbClr val="0000FF"/>
                </a:solidFill>
                <a:latin typeface="Arial Black" panose="020B0A04020102020204" pitchFamily="34" charset="0"/>
                <a:ea typeface="+mn-ea"/>
                <a:cs typeface="+mn-cs"/>
              </a:rPr>
              <a:t>Universal Gates</a:t>
            </a:r>
            <a:endParaRPr lang="en-IN" sz="2600" b="1" u="sng" dirty="0">
              <a:solidFill>
                <a:srgbClr val="0000FF"/>
              </a:solidFill>
              <a:latin typeface="Arial Black" panose="020B0A04020102020204" pitchFamily="34" charset="0"/>
              <a:ea typeface="+mn-ea"/>
              <a:cs typeface="+mn-cs"/>
            </a:endParaRPr>
          </a:p>
        </p:txBody>
      </p:sp>
      <p:sp>
        <p:nvSpPr>
          <p:cNvPr id="4" name="Content Placeholder 2">
            <a:extLst>
              <a:ext uri="{FF2B5EF4-FFF2-40B4-BE49-F238E27FC236}">
                <a16:creationId xmlns:a16="http://schemas.microsoft.com/office/drawing/2014/main" id="{147ADC67-3E41-4888-B247-43866393AE5F}"/>
              </a:ext>
            </a:extLst>
          </p:cNvPr>
          <p:cNvSpPr>
            <a:spLocks noGrp="1"/>
          </p:cNvSpPr>
          <p:nvPr>
            <p:ph idx="1"/>
          </p:nvPr>
        </p:nvSpPr>
        <p:spPr>
          <a:xfrm>
            <a:off x="658159" y="895350"/>
            <a:ext cx="6047441" cy="3028950"/>
          </a:xfrm>
        </p:spPr>
        <p:txBody>
          <a:bodyPr>
            <a:normAutofit fontScale="77500" lnSpcReduction="20000"/>
          </a:bodyPr>
          <a:lstStyle/>
          <a:p>
            <a:pPr>
              <a:lnSpc>
                <a:spcPct val="150000"/>
              </a:lnSpc>
            </a:pPr>
            <a:r>
              <a:rPr lang="en-US" dirty="0"/>
              <a:t>A universal gate is a gate which </a:t>
            </a:r>
            <a:r>
              <a:rPr lang="en-US" dirty="0">
                <a:solidFill>
                  <a:srgbClr val="C00000"/>
                </a:solidFill>
              </a:rPr>
              <a:t>can implement any Boolean function without need to use any other gate type. </a:t>
            </a:r>
          </a:p>
          <a:p>
            <a:pPr>
              <a:lnSpc>
                <a:spcPct val="150000"/>
              </a:lnSpc>
            </a:pPr>
            <a:endParaRPr lang="en-US" dirty="0"/>
          </a:p>
          <a:p>
            <a:pPr>
              <a:lnSpc>
                <a:spcPct val="150000"/>
              </a:lnSpc>
            </a:pPr>
            <a:r>
              <a:rPr lang="en-US" dirty="0">
                <a:solidFill>
                  <a:srgbClr val="C00000"/>
                </a:solidFill>
              </a:rPr>
              <a:t>The NAND and NOR gates are universal gates. </a:t>
            </a:r>
          </a:p>
          <a:p>
            <a:pPr>
              <a:lnSpc>
                <a:spcPct val="150000"/>
              </a:lnSpc>
            </a:pPr>
            <a:endParaRPr lang="en-US" dirty="0"/>
          </a:p>
          <a:p>
            <a:pPr>
              <a:lnSpc>
                <a:spcPct val="150000"/>
              </a:lnSpc>
            </a:pPr>
            <a:r>
              <a:rPr lang="en-US" dirty="0"/>
              <a:t>In practice, this is advantageous since NAND and NOR gates are </a:t>
            </a:r>
            <a:r>
              <a:rPr lang="en-US" dirty="0">
                <a:solidFill>
                  <a:srgbClr val="C00000"/>
                </a:solidFill>
              </a:rPr>
              <a:t>economical and easier to fabricate and are the basic gates used in all IC digital logic families.</a:t>
            </a:r>
          </a:p>
        </p:txBody>
      </p:sp>
    </p:spTree>
    <p:extLst>
      <p:ext uri="{BB962C8B-B14F-4D97-AF65-F5344CB8AC3E}">
        <p14:creationId xmlns:p14="http://schemas.microsoft.com/office/powerpoint/2010/main" val="74995008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FD377-5274-4D16-BEEC-E3AACE37FDC0}"/>
              </a:ext>
            </a:extLst>
          </p:cNvPr>
          <p:cNvSpPr>
            <a:spLocks noGrp="1"/>
          </p:cNvSpPr>
          <p:nvPr>
            <p:ph type="title"/>
          </p:nvPr>
        </p:nvSpPr>
        <p:spPr>
          <a:xfrm>
            <a:off x="649299" y="273844"/>
            <a:ext cx="5915025" cy="392906"/>
          </a:xfrm>
        </p:spPr>
        <p:txBody>
          <a:bodyPr>
            <a:normAutofit fontScale="90000"/>
          </a:bodyPr>
          <a:lstStyle/>
          <a:p>
            <a:r>
              <a:rPr lang="en-US" sz="2600" b="1" u="sng" dirty="0">
                <a:solidFill>
                  <a:srgbClr val="0000FF"/>
                </a:solidFill>
                <a:latin typeface="Arial Black" panose="020B0A04020102020204" pitchFamily="34" charset="0"/>
                <a:ea typeface="+mn-ea"/>
                <a:cs typeface="+mn-cs"/>
              </a:rPr>
              <a:t>NAND as Universal Gate</a:t>
            </a:r>
            <a:endParaRPr lang="en-IN" sz="2600" b="1" u="sng" dirty="0">
              <a:solidFill>
                <a:srgbClr val="0000FF"/>
              </a:solidFill>
              <a:latin typeface="Arial Black" panose="020B0A04020102020204" pitchFamily="34" charset="0"/>
              <a:ea typeface="+mn-ea"/>
              <a:cs typeface="+mn-cs"/>
            </a:endParaRPr>
          </a:p>
        </p:txBody>
      </p:sp>
      <p:sp>
        <p:nvSpPr>
          <p:cNvPr id="3" name="Content Placeholder 2">
            <a:extLst>
              <a:ext uri="{FF2B5EF4-FFF2-40B4-BE49-F238E27FC236}">
                <a16:creationId xmlns:a16="http://schemas.microsoft.com/office/drawing/2014/main" id="{6B4A3E97-C50E-4EA7-832A-951C4D9D383C}"/>
              </a:ext>
            </a:extLst>
          </p:cNvPr>
          <p:cNvSpPr>
            <a:spLocks noGrp="1"/>
          </p:cNvSpPr>
          <p:nvPr>
            <p:ph idx="1"/>
          </p:nvPr>
        </p:nvSpPr>
        <p:spPr>
          <a:xfrm>
            <a:off x="649298" y="819150"/>
            <a:ext cx="5915025" cy="3263504"/>
          </a:xfrm>
        </p:spPr>
        <p:txBody>
          <a:bodyPr/>
          <a:lstStyle/>
          <a:p>
            <a:r>
              <a:rPr lang="en-US" dirty="0"/>
              <a:t>Implementing Inverter with only NAND gates:</a:t>
            </a:r>
          </a:p>
          <a:p>
            <a:endParaRPr lang="en-IN" dirty="0"/>
          </a:p>
        </p:txBody>
      </p:sp>
      <p:pic>
        <p:nvPicPr>
          <p:cNvPr id="4" name="Picture 4">
            <a:extLst>
              <a:ext uri="{FF2B5EF4-FFF2-40B4-BE49-F238E27FC236}">
                <a16:creationId xmlns:a16="http://schemas.microsoft.com/office/drawing/2014/main" id="{0C52F3AE-52D1-41AA-A072-28EA5CCCA029}"/>
              </a:ext>
            </a:extLst>
          </p:cNvPr>
          <p:cNvPicPr>
            <a:picLocks noChangeAspect="1" noChangeArrowheads="1"/>
          </p:cNvPicPr>
          <p:nvPr/>
        </p:nvPicPr>
        <p:blipFill>
          <a:blip r:embed="rId2"/>
          <a:srcRect/>
          <a:stretch>
            <a:fillRect/>
          </a:stretch>
        </p:blipFill>
        <p:spPr bwMode="auto">
          <a:xfrm>
            <a:off x="649298" y="1288852"/>
            <a:ext cx="6208702" cy="978098"/>
          </a:xfrm>
          <a:prstGeom prst="rect">
            <a:avLst/>
          </a:prstGeom>
          <a:noFill/>
          <a:ln w="9525">
            <a:noFill/>
            <a:miter lim="800000"/>
            <a:headEnd/>
            <a:tailEnd/>
          </a:ln>
          <a:effectLst/>
        </p:spPr>
      </p:pic>
      <p:sp>
        <p:nvSpPr>
          <p:cNvPr id="6" name="TextBox 5">
            <a:extLst>
              <a:ext uri="{FF2B5EF4-FFF2-40B4-BE49-F238E27FC236}">
                <a16:creationId xmlns:a16="http://schemas.microsoft.com/office/drawing/2014/main" id="{C44D1FCE-9245-46D6-A6F7-4F91BA9FBF2C}"/>
              </a:ext>
            </a:extLst>
          </p:cNvPr>
          <p:cNvSpPr txBox="1"/>
          <p:nvPr/>
        </p:nvSpPr>
        <p:spPr>
          <a:xfrm>
            <a:off x="619172" y="2454889"/>
            <a:ext cx="5838335" cy="415498"/>
          </a:xfrm>
          <a:prstGeom prst="rect">
            <a:avLst/>
          </a:prstGeom>
          <a:noFill/>
        </p:spPr>
        <p:txBody>
          <a:bodyPr wrap="square">
            <a:spAutoFit/>
          </a:bodyPr>
          <a:lstStyle/>
          <a:p>
            <a:pPr marL="342900" indent="-342900">
              <a:buFont typeface="Arial" panose="020B0604020202020204" pitchFamily="34" charset="0"/>
              <a:buChar char="•"/>
            </a:pPr>
            <a:r>
              <a:rPr lang="en-US" sz="2100" dirty="0"/>
              <a:t>Implementing AND gate with only NAND gates:</a:t>
            </a:r>
          </a:p>
        </p:txBody>
      </p:sp>
      <p:pic>
        <p:nvPicPr>
          <p:cNvPr id="7" name="Picture 5">
            <a:extLst>
              <a:ext uri="{FF2B5EF4-FFF2-40B4-BE49-F238E27FC236}">
                <a16:creationId xmlns:a16="http://schemas.microsoft.com/office/drawing/2014/main" id="{BDA19A76-8454-44C6-BDFF-AD6724706ED2}"/>
              </a:ext>
            </a:extLst>
          </p:cNvPr>
          <p:cNvPicPr>
            <a:picLocks noChangeAspect="1" noChangeArrowheads="1"/>
          </p:cNvPicPr>
          <p:nvPr/>
        </p:nvPicPr>
        <p:blipFill>
          <a:blip r:embed="rId3"/>
          <a:srcRect/>
          <a:stretch>
            <a:fillRect/>
          </a:stretch>
        </p:blipFill>
        <p:spPr bwMode="auto">
          <a:xfrm>
            <a:off x="677651" y="3058326"/>
            <a:ext cx="6027949" cy="1390650"/>
          </a:xfrm>
          <a:prstGeom prst="rect">
            <a:avLst/>
          </a:prstGeom>
          <a:noFill/>
          <a:ln w="9525">
            <a:noFill/>
            <a:miter lim="800000"/>
            <a:headEnd/>
            <a:tailEnd/>
          </a:ln>
          <a:effectLst/>
        </p:spPr>
      </p:pic>
    </p:spTree>
    <p:extLst>
      <p:ext uri="{BB962C8B-B14F-4D97-AF65-F5344CB8AC3E}">
        <p14:creationId xmlns:p14="http://schemas.microsoft.com/office/powerpoint/2010/main" val="385467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1A559-17F2-47BA-A67B-D3F08617B189}"/>
              </a:ext>
            </a:extLst>
          </p:cNvPr>
          <p:cNvSpPr>
            <a:spLocks noGrp="1"/>
          </p:cNvSpPr>
          <p:nvPr>
            <p:ph type="title"/>
          </p:nvPr>
        </p:nvSpPr>
        <p:spPr>
          <a:xfrm>
            <a:off x="649299" y="273844"/>
            <a:ext cx="5915025" cy="469106"/>
          </a:xfrm>
        </p:spPr>
        <p:txBody>
          <a:bodyPr/>
          <a:lstStyle/>
          <a:p>
            <a:r>
              <a:rPr lang="en-US" sz="2300" b="1" u="sng" dirty="0">
                <a:solidFill>
                  <a:srgbClr val="0000FF"/>
                </a:solidFill>
                <a:latin typeface="Arial Black" panose="020B0A04020102020204" pitchFamily="34" charset="0"/>
                <a:ea typeface="+mn-ea"/>
                <a:cs typeface="+mn-cs"/>
              </a:rPr>
              <a:t>NAND as Universal Gate</a:t>
            </a:r>
            <a:endParaRPr lang="en-IN" sz="2300" b="1" u="sng" dirty="0">
              <a:solidFill>
                <a:srgbClr val="0000FF"/>
              </a:solidFill>
              <a:latin typeface="Arial Black" panose="020B0A04020102020204" pitchFamily="34" charset="0"/>
              <a:ea typeface="+mn-ea"/>
              <a:cs typeface="+mn-cs"/>
            </a:endParaRPr>
          </a:p>
        </p:txBody>
      </p:sp>
      <p:sp>
        <p:nvSpPr>
          <p:cNvPr id="3" name="Content Placeholder 2">
            <a:extLst>
              <a:ext uri="{FF2B5EF4-FFF2-40B4-BE49-F238E27FC236}">
                <a16:creationId xmlns:a16="http://schemas.microsoft.com/office/drawing/2014/main" id="{A10A774B-AA6B-456D-901D-1D63D638BD42}"/>
              </a:ext>
            </a:extLst>
          </p:cNvPr>
          <p:cNvSpPr>
            <a:spLocks noGrp="1"/>
          </p:cNvSpPr>
          <p:nvPr>
            <p:ph idx="1"/>
          </p:nvPr>
        </p:nvSpPr>
        <p:spPr/>
        <p:txBody>
          <a:bodyPr/>
          <a:lstStyle/>
          <a:p>
            <a:r>
              <a:rPr lang="en-US" dirty="0"/>
              <a:t>Implementing OR gate with only NAND gates</a:t>
            </a:r>
          </a:p>
          <a:p>
            <a:endParaRPr lang="en-IN" dirty="0"/>
          </a:p>
        </p:txBody>
      </p:sp>
      <p:pic>
        <p:nvPicPr>
          <p:cNvPr id="4" name="Picture 3">
            <a:extLst>
              <a:ext uri="{FF2B5EF4-FFF2-40B4-BE49-F238E27FC236}">
                <a16:creationId xmlns:a16="http://schemas.microsoft.com/office/drawing/2014/main" id="{1DCE020B-0244-412E-85F1-150352205B00}"/>
              </a:ext>
            </a:extLst>
          </p:cNvPr>
          <p:cNvPicPr>
            <a:picLocks noChangeAspect="1" noChangeArrowheads="1"/>
          </p:cNvPicPr>
          <p:nvPr/>
        </p:nvPicPr>
        <p:blipFill>
          <a:blip r:embed="rId2"/>
          <a:srcRect/>
          <a:stretch>
            <a:fillRect/>
          </a:stretch>
        </p:blipFill>
        <p:spPr bwMode="auto">
          <a:xfrm>
            <a:off x="762001" y="2038350"/>
            <a:ext cx="5638800" cy="2308453"/>
          </a:xfrm>
          <a:prstGeom prst="rect">
            <a:avLst/>
          </a:prstGeom>
          <a:noFill/>
          <a:ln w="9525">
            <a:noFill/>
            <a:miter lim="800000"/>
            <a:headEnd/>
            <a:tailEnd/>
          </a:ln>
          <a:effectLst/>
        </p:spPr>
      </p:pic>
    </p:spTree>
    <p:extLst>
      <p:ext uri="{BB962C8B-B14F-4D97-AF65-F5344CB8AC3E}">
        <p14:creationId xmlns:p14="http://schemas.microsoft.com/office/powerpoint/2010/main" val="73350724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892850-0ECC-4CE6-8BA9-57FC095BF8AE}"/>
              </a:ext>
            </a:extLst>
          </p:cNvPr>
          <p:cNvSpPr>
            <a:spLocks noGrp="1"/>
          </p:cNvSpPr>
          <p:nvPr>
            <p:ph idx="1"/>
          </p:nvPr>
        </p:nvSpPr>
        <p:spPr>
          <a:xfrm>
            <a:off x="640439" y="723900"/>
            <a:ext cx="5915025" cy="3263504"/>
          </a:xfrm>
        </p:spPr>
        <p:txBody>
          <a:bodyPr/>
          <a:lstStyle/>
          <a:p>
            <a:r>
              <a:rPr lang="en-US" dirty="0"/>
              <a:t>Implementing Ex-OR gate with only NAND gates</a:t>
            </a:r>
          </a:p>
          <a:p>
            <a:endParaRPr lang="en-IN" dirty="0"/>
          </a:p>
        </p:txBody>
      </p:sp>
      <p:pic>
        <p:nvPicPr>
          <p:cNvPr id="6" name="Picture 2">
            <a:extLst>
              <a:ext uri="{FF2B5EF4-FFF2-40B4-BE49-F238E27FC236}">
                <a16:creationId xmlns:a16="http://schemas.microsoft.com/office/drawing/2014/main" id="{9CC422EF-6DC8-4EC3-B65C-ADA66BBF44BC}"/>
              </a:ext>
            </a:extLst>
          </p:cNvPr>
          <p:cNvPicPr>
            <a:picLocks noChangeAspect="1" noChangeArrowheads="1"/>
          </p:cNvPicPr>
          <p:nvPr/>
        </p:nvPicPr>
        <p:blipFill>
          <a:blip r:embed="rId2"/>
          <a:srcRect/>
          <a:stretch>
            <a:fillRect/>
          </a:stretch>
        </p:blipFill>
        <p:spPr bwMode="auto">
          <a:xfrm>
            <a:off x="1713574" y="1135274"/>
            <a:ext cx="3230880" cy="1009650"/>
          </a:xfrm>
          <a:prstGeom prst="rect">
            <a:avLst/>
          </a:prstGeom>
          <a:noFill/>
          <a:ln w="9525">
            <a:noFill/>
            <a:miter lim="800000"/>
            <a:headEnd/>
            <a:tailEnd/>
          </a:ln>
          <a:effectLst/>
        </p:spPr>
      </p:pic>
      <p:pic>
        <p:nvPicPr>
          <p:cNvPr id="7" name="Picture 3">
            <a:extLst>
              <a:ext uri="{FF2B5EF4-FFF2-40B4-BE49-F238E27FC236}">
                <a16:creationId xmlns:a16="http://schemas.microsoft.com/office/drawing/2014/main" id="{DD851DEA-1F5C-464B-AB55-57B98B8A3DE1}"/>
              </a:ext>
            </a:extLst>
          </p:cNvPr>
          <p:cNvPicPr>
            <a:picLocks noChangeAspect="1" noChangeArrowheads="1"/>
          </p:cNvPicPr>
          <p:nvPr/>
        </p:nvPicPr>
        <p:blipFill>
          <a:blip r:embed="rId3"/>
          <a:srcRect/>
          <a:stretch>
            <a:fillRect/>
          </a:stretch>
        </p:blipFill>
        <p:spPr bwMode="auto">
          <a:xfrm>
            <a:off x="838200" y="1790700"/>
            <a:ext cx="5907314" cy="3352800"/>
          </a:xfrm>
          <a:prstGeom prst="rect">
            <a:avLst/>
          </a:prstGeom>
          <a:noFill/>
          <a:ln w="9525">
            <a:noFill/>
            <a:miter lim="800000"/>
            <a:headEnd/>
            <a:tailEnd/>
          </a:ln>
          <a:effectLst/>
        </p:spPr>
      </p:pic>
      <p:sp>
        <p:nvSpPr>
          <p:cNvPr id="8" name="Title 1">
            <a:extLst>
              <a:ext uri="{FF2B5EF4-FFF2-40B4-BE49-F238E27FC236}">
                <a16:creationId xmlns:a16="http://schemas.microsoft.com/office/drawing/2014/main" id="{58596C9B-BB1C-4712-B303-82B1A08D60B4}"/>
              </a:ext>
            </a:extLst>
          </p:cNvPr>
          <p:cNvSpPr>
            <a:spLocks noGrp="1"/>
          </p:cNvSpPr>
          <p:nvPr>
            <p:ph type="title"/>
          </p:nvPr>
        </p:nvSpPr>
        <p:spPr>
          <a:xfrm>
            <a:off x="649299" y="273844"/>
            <a:ext cx="5915025" cy="469106"/>
          </a:xfrm>
        </p:spPr>
        <p:txBody>
          <a:bodyPr/>
          <a:lstStyle/>
          <a:p>
            <a:r>
              <a:rPr lang="en-US" sz="2300" b="1" u="sng" dirty="0">
                <a:solidFill>
                  <a:srgbClr val="0000FF"/>
                </a:solidFill>
                <a:latin typeface="Arial Black" panose="020B0A04020102020204" pitchFamily="34" charset="0"/>
                <a:ea typeface="+mn-ea"/>
                <a:cs typeface="+mn-cs"/>
              </a:rPr>
              <a:t>NAND as Universal Gate</a:t>
            </a:r>
            <a:endParaRPr lang="en-IN" sz="2300" b="1" u="sng" dirty="0">
              <a:solidFill>
                <a:srgbClr val="0000FF"/>
              </a:solidFill>
              <a:latin typeface="Arial Black" panose="020B0A04020102020204" pitchFamily="34" charset="0"/>
              <a:ea typeface="+mn-ea"/>
              <a:cs typeface="+mn-cs"/>
            </a:endParaRPr>
          </a:p>
        </p:txBody>
      </p:sp>
    </p:spTree>
    <p:extLst>
      <p:ext uri="{BB962C8B-B14F-4D97-AF65-F5344CB8AC3E}">
        <p14:creationId xmlns:p14="http://schemas.microsoft.com/office/powerpoint/2010/main" val="96585675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899F9-4A4C-42E6-86B9-99041CCCE2B9}"/>
              </a:ext>
            </a:extLst>
          </p:cNvPr>
          <p:cNvSpPr>
            <a:spLocks noGrp="1"/>
          </p:cNvSpPr>
          <p:nvPr>
            <p:ph type="title"/>
          </p:nvPr>
        </p:nvSpPr>
        <p:spPr>
          <a:xfrm>
            <a:off x="649299" y="273844"/>
            <a:ext cx="5915025" cy="469106"/>
          </a:xfrm>
        </p:spPr>
        <p:txBody>
          <a:bodyPr/>
          <a:lstStyle/>
          <a:p>
            <a:r>
              <a:rPr lang="en-US" sz="2300" b="1" u="sng" dirty="0">
                <a:solidFill>
                  <a:srgbClr val="0000FF"/>
                </a:solidFill>
                <a:latin typeface="Arial Black" panose="020B0A04020102020204" pitchFamily="34" charset="0"/>
                <a:ea typeface="+mn-ea"/>
                <a:cs typeface="+mn-cs"/>
              </a:rPr>
              <a:t>NAND as Universal Gate</a:t>
            </a:r>
            <a:endParaRPr lang="en-IN" sz="2300" b="1" u="sng" dirty="0">
              <a:solidFill>
                <a:srgbClr val="0000FF"/>
              </a:solidFill>
              <a:latin typeface="Arial Black" panose="020B0A04020102020204" pitchFamily="34" charset="0"/>
              <a:ea typeface="+mn-ea"/>
              <a:cs typeface="+mn-cs"/>
            </a:endParaRPr>
          </a:p>
        </p:txBody>
      </p:sp>
      <p:sp>
        <p:nvSpPr>
          <p:cNvPr id="3" name="Content Placeholder 2">
            <a:extLst>
              <a:ext uri="{FF2B5EF4-FFF2-40B4-BE49-F238E27FC236}">
                <a16:creationId xmlns:a16="http://schemas.microsoft.com/office/drawing/2014/main" id="{DDF0A09C-39E5-4367-8ABD-D529A6B7D20E}"/>
              </a:ext>
            </a:extLst>
          </p:cNvPr>
          <p:cNvSpPr>
            <a:spLocks noGrp="1"/>
          </p:cNvSpPr>
          <p:nvPr>
            <p:ph idx="1"/>
          </p:nvPr>
        </p:nvSpPr>
        <p:spPr>
          <a:xfrm>
            <a:off x="657449" y="766430"/>
            <a:ext cx="5915025" cy="3263504"/>
          </a:xfrm>
        </p:spPr>
        <p:txBody>
          <a:bodyPr/>
          <a:lstStyle/>
          <a:p>
            <a:r>
              <a:rPr lang="en-US" dirty="0"/>
              <a:t>Implementing Ex-NOR gate with only NAND gates</a:t>
            </a:r>
          </a:p>
          <a:p>
            <a:endParaRPr lang="en-IN" dirty="0"/>
          </a:p>
        </p:txBody>
      </p:sp>
      <p:pic>
        <p:nvPicPr>
          <p:cNvPr id="4" name="Picture 2">
            <a:extLst>
              <a:ext uri="{FF2B5EF4-FFF2-40B4-BE49-F238E27FC236}">
                <a16:creationId xmlns:a16="http://schemas.microsoft.com/office/drawing/2014/main" id="{23E11A02-E59D-4ACD-8A42-6C2AA763BC7D}"/>
              </a:ext>
            </a:extLst>
          </p:cNvPr>
          <p:cNvPicPr>
            <a:picLocks noChangeAspect="1" noChangeArrowheads="1"/>
          </p:cNvPicPr>
          <p:nvPr/>
        </p:nvPicPr>
        <p:blipFill>
          <a:blip r:embed="rId2"/>
          <a:srcRect/>
          <a:stretch>
            <a:fillRect/>
          </a:stretch>
        </p:blipFill>
        <p:spPr bwMode="auto">
          <a:xfrm>
            <a:off x="1600200" y="1113566"/>
            <a:ext cx="2970708" cy="772384"/>
          </a:xfrm>
          <a:prstGeom prst="rect">
            <a:avLst/>
          </a:prstGeom>
          <a:noFill/>
          <a:ln w="9525">
            <a:noFill/>
            <a:miter lim="800000"/>
            <a:headEnd/>
            <a:tailEnd/>
          </a:ln>
          <a:effectLst/>
        </p:spPr>
      </p:pic>
      <p:pic>
        <p:nvPicPr>
          <p:cNvPr id="5" name="Picture 3">
            <a:extLst>
              <a:ext uri="{FF2B5EF4-FFF2-40B4-BE49-F238E27FC236}">
                <a16:creationId xmlns:a16="http://schemas.microsoft.com/office/drawing/2014/main" id="{4951B6AC-1697-4A72-BF37-693AEC793E8C}"/>
              </a:ext>
            </a:extLst>
          </p:cNvPr>
          <p:cNvPicPr>
            <a:picLocks noChangeAspect="1" noChangeArrowheads="1"/>
          </p:cNvPicPr>
          <p:nvPr/>
        </p:nvPicPr>
        <p:blipFill>
          <a:blip r:embed="rId3"/>
          <a:srcRect/>
          <a:stretch>
            <a:fillRect/>
          </a:stretch>
        </p:blipFill>
        <p:spPr bwMode="auto">
          <a:xfrm>
            <a:off x="1048418" y="2039209"/>
            <a:ext cx="4761164" cy="2800350"/>
          </a:xfrm>
          <a:prstGeom prst="rect">
            <a:avLst/>
          </a:prstGeom>
          <a:noFill/>
          <a:ln w="9525">
            <a:noFill/>
            <a:miter lim="800000"/>
            <a:headEnd/>
            <a:tailEnd/>
          </a:ln>
          <a:effectLst/>
        </p:spPr>
      </p:pic>
    </p:spTree>
    <p:extLst>
      <p:ext uri="{BB962C8B-B14F-4D97-AF65-F5344CB8AC3E}">
        <p14:creationId xmlns:p14="http://schemas.microsoft.com/office/powerpoint/2010/main" val="232992824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D6BDC-E16F-4211-B0C1-F65FEA2345C4}"/>
              </a:ext>
            </a:extLst>
          </p:cNvPr>
          <p:cNvSpPr>
            <a:spLocks noGrp="1"/>
          </p:cNvSpPr>
          <p:nvPr>
            <p:ph type="title"/>
          </p:nvPr>
        </p:nvSpPr>
        <p:spPr>
          <a:xfrm>
            <a:off x="649299" y="273844"/>
            <a:ext cx="5915025" cy="545306"/>
          </a:xfrm>
        </p:spPr>
        <p:txBody>
          <a:bodyPr/>
          <a:lstStyle/>
          <a:p>
            <a:r>
              <a:rPr lang="en-US" sz="2300" b="1" u="sng" dirty="0">
                <a:solidFill>
                  <a:srgbClr val="0000FF"/>
                </a:solidFill>
                <a:latin typeface="Arial Black" panose="020B0A04020102020204" pitchFamily="34" charset="0"/>
                <a:ea typeface="+mn-ea"/>
                <a:cs typeface="+mn-cs"/>
              </a:rPr>
              <a:t>NOR as Universal Gate</a:t>
            </a:r>
            <a:endParaRPr lang="en-IN" sz="2300" b="1" u="sng" dirty="0">
              <a:solidFill>
                <a:srgbClr val="0000FF"/>
              </a:solidFill>
              <a:latin typeface="Arial Black" panose="020B0A04020102020204" pitchFamily="34" charset="0"/>
              <a:ea typeface="+mn-ea"/>
              <a:cs typeface="+mn-cs"/>
            </a:endParaRPr>
          </a:p>
        </p:txBody>
      </p:sp>
      <p:sp>
        <p:nvSpPr>
          <p:cNvPr id="3" name="Content Placeholder 2">
            <a:extLst>
              <a:ext uri="{FF2B5EF4-FFF2-40B4-BE49-F238E27FC236}">
                <a16:creationId xmlns:a16="http://schemas.microsoft.com/office/drawing/2014/main" id="{378D4000-25C0-4447-AD58-B53B312F997E}"/>
              </a:ext>
            </a:extLst>
          </p:cNvPr>
          <p:cNvSpPr>
            <a:spLocks noGrp="1"/>
          </p:cNvSpPr>
          <p:nvPr>
            <p:ph idx="1"/>
          </p:nvPr>
        </p:nvSpPr>
        <p:spPr>
          <a:xfrm>
            <a:off x="657449" y="855035"/>
            <a:ext cx="5915025" cy="3263504"/>
          </a:xfrm>
        </p:spPr>
        <p:txBody>
          <a:bodyPr/>
          <a:lstStyle/>
          <a:p>
            <a:r>
              <a:rPr lang="en-US" dirty="0"/>
              <a:t>Implementing OR gate with only NOR gates:</a:t>
            </a:r>
          </a:p>
        </p:txBody>
      </p:sp>
      <p:pic>
        <p:nvPicPr>
          <p:cNvPr id="4" name="Picture 4">
            <a:extLst>
              <a:ext uri="{FF2B5EF4-FFF2-40B4-BE49-F238E27FC236}">
                <a16:creationId xmlns:a16="http://schemas.microsoft.com/office/drawing/2014/main" id="{2072A439-F2A0-4DC6-AF31-10DC581709A4}"/>
              </a:ext>
            </a:extLst>
          </p:cNvPr>
          <p:cNvPicPr>
            <a:picLocks noChangeAspect="1" noChangeArrowheads="1"/>
          </p:cNvPicPr>
          <p:nvPr/>
        </p:nvPicPr>
        <p:blipFill>
          <a:blip r:embed="rId2"/>
          <a:srcRect/>
          <a:stretch>
            <a:fillRect/>
          </a:stretch>
        </p:blipFill>
        <p:spPr bwMode="auto">
          <a:xfrm>
            <a:off x="762000" y="1333500"/>
            <a:ext cx="6060538" cy="1162050"/>
          </a:xfrm>
          <a:prstGeom prst="rect">
            <a:avLst/>
          </a:prstGeom>
          <a:noFill/>
          <a:ln w="9525">
            <a:noFill/>
            <a:miter lim="800000"/>
            <a:headEnd/>
            <a:tailEnd/>
          </a:ln>
          <a:effectLst/>
        </p:spPr>
      </p:pic>
      <p:sp>
        <p:nvSpPr>
          <p:cNvPr id="6" name="TextBox 5">
            <a:extLst>
              <a:ext uri="{FF2B5EF4-FFF2-40B4-BE49-F238E27FC236}">
                <a16:creationId xmlns:a16="http://schemas.microsoft.com/office/drawing/2014/main" id="{8790385B-B29D-4EE1-9769-BD51642C99D5}"/>
              </a:ext>
            </a:extLst>
          </p:cNvPr>
          <p:cNvSpPr txBox="1"/>
          <p:nvPr/>
        </p:nvSpPr>
        <p:spPr>
          <a:xfrm>
            <a:off x="642211" y="2698013"/>
            <a:ext cx="5915024" cy="415498"/>
          </a:xfrm>
          <a:prstGeom prst="rect">
            <a:avLst/>
          </a:prstGeom>
          <a:noFill/>
        </p:spPr>
        <p:txBody>
          <a:bodyPr wrap="square">
            <a:spAutoFit/>
          </a:bodyPr>
          <a:lstStyle/>
          <a:p>
            <a:pPr marL="342900" indent="-342900">
              <a:buFont typeface="Arial" panose="020B0604020202020204" pitchFamily="34" charset="0"/>
              <a:buChar char="•"/>
            </a:pPr>
            <a:r>
              <a:rPr lang="en-US" sz="2100" dirty="0"/>
              <a:t>Implementing OR gate with only NOR gates:</a:t>
            </a:r>
          </a:p>
        </p:txBody>
      </p:sp>
      <p:pic>
        <p:nvPicPr>
          <p:cNvPr id="7" name="Picture 5">
            <a:extLst>
              <a:ext uri="{FF2B5EF4-FFF2-40B4-BE49-F238E27FC236}">
                <a16:creationId xmlns:a16="http://schemas.microsoft.com/office/drawing/2014/main" id="{5115055E-D3E6-4D2A-AAF3-6214B1BE14A3}"/>
              </a:ext>
            </a:extLst>
          </p:cNvPr>
          <p:cNvPicPr>
            <a:picLocks noChangeAspect="1" noChangeArrowheads="1"/>
          </p:cNvPicPr>
          <p:nvPr/>
        </p:nvPicPr>
        <p:blipFill>
          <a:blip r:embed="rId3"/>
          <a:srcRect/>
          <a:stretch>
            <a:fillRect/>
          </a:stretch>
        </p:blipFill>
        <p:spPr bwMode="auto">
          <a:xfrm>
            <a:off x="719232" y="3356481"/>
            <a:ext cx="5984100" cy="987806"/>
          </a:xfrm>
          <a:prstGeom prst="rect">
            <a:avLst/>
          </a:prstGeom>
          <a:noFill/>
          <a:ln w="9525">
            <a:noFill/>
            <a:miter lim="800000"/>
            <a:headEnd/>
            <a:tailEnd/>
          </a:ln>
          <a:effectLst/>
        </p:spPr>
      </p:pic>
    </p:spTree>
    <p:extLst>
      <p:ext uri="{BB962C8B-B14F-4D97-AF65-F5344CB8AC3E}">
        <p14:creationId xmlns:p14="http://schemas.microsoft.com/office/powerpoint/2010/main" val="387154341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9EFFD6-ABA7-41FD-BBF8-E0ED6C2F8B8F}"/>
              </a:ext>
            </a:extLst>
          </p:cNvPr>
          <p:cNvSpPr>
            <a:spLocks noGrp="1"/>
          </p:cNvSpPr>
          <p:nvPr>
            <p:ph idx="1"/>
          </p:nvPr>
        </p:nvSpPr>
        <p:spPr/>
        <p:txBody>
          <a:bodyPr/>
          <a:lstStyle/>
          <a:p>
            <a:r>
              <a:rPr lang="en-US" dirty="0"/>
              <a:t>Implementing AND gate with only NOR gates</a:t>
            </a:r>
          </a:p>
          <a:p>
            <a:endParaRPr lang="en-IN" dirty="0"/>
          </a:p>
        </p:txBody>
      </p:sp>
      <p:pic>
        <p:nvPicPr>
          <p:cNvPr id="4" name="Picture 3">
            <a:extLst>
              <a:ext uri="{FF2B5EF4-FFF2-40B4-BE49-F238E27FC236}">
                <a16:creationId xmlns:a16="http://schemas.microsoft.com/office/drawing/2014/main" id="{B20239E5-E3EF-4CFB-9FC9-EA0E800A0082}"/>
              </a:ext>
            </a:extLst>
          </p:cNvPr>
          <p:cNvPicPr>
            <a:picLocks noChangeAspect="1" noChangeArrowheads="1"/>
          </p:cNvPicPr>
          <p:nvPr/>
        </p:nvPicPr>
        <p:blipFill>
          <a:blip r:embed="rId2"/>
          <a:srcRect/>
          <a:stretch>
            <a:fillRect/>
          </a:stretch>
        </p:blipFill>
        <p:spPr bwMode="auto">
          <a:xfrm>
            <a:off x="957263" y="1971675"/>
            <a:ext cx="5268539" cy="2124075"/>
          </a:xfrm>
          <a:prstGeom prst="rect">
            <a:avLst/>
          </a:prstGeom>
          <a:noFill/>
          <a:ln w="9525">
            <a:noFill/>
            <a:miter lim="800000"/>
            <a:headEnd/>
            <a:tailEnd/>
          </a:ln>
          <a:effectLst/>
        </p:spPr>
      </p:pic>
      <p:sp>
        <p:nvSpPr>
          <p:cNvPr id="5" name="Title 1">
            <a:extLst>
              <a:ext uri="{FF2B5EF4-FFF2-40B4-BE49-F238E27FC236}">
                <a16:creationId xmlns:a16="http://schemas.microsoft.com/office/drawing/2014/main" id="{169E3057-3224-44A0-8A1F-B4B022BF1FD8}"/>
              </a:ext>
            </a:extLst>
          </p:cNvPr>
          <p:cNvSpPr>
            <a:spLocks noGrp="1"/>
          </p:cNvSpPr>
          <p:nvPr>
            <p:ph type="title"/>
          </p:nvPr>
        </p:nvSpPr>
        <p:spPr>
          <a:xfrm>
            <a:off x="649299" y="273844"/>
            <a:ext cx="5915025" cy="545306"/>
          </a:xfrm>
        </p:spPr>
        <p:txBody>
          <a:bodyPr/>
          <a:lstStyle/>
          <a:p>
            <a:r>
              <a:rPr lang="en-US" sz="2300" b="1" u="sng" dirty="0">
                <a:solidFill>
                  <a:srgbClr val="0000FF"/>
                </a:solidFill>
                <a:latin typeface="Arial Black" panose="020B0A04020102020204" pitchFamily="34" charset="0"/>
                <a:ea typeface="+mn-ea"/>
                <a:cs typeface="+mn-cs"/>
              </a:rPr>
              <a:t>NOR as Universal Gate</a:t>
            </a:r>
            <a:endParaRPr lang="en-IN" sz="2300" b="1" u="sng" dirty="0">
              <a:solidFill>
                <a:srgbClr val="0000FF"/>
              </a:solidFill>
              <a:latin typeface="Arial Black" panose="020B0A04020102020204" pitchFamily="34" charset="0"/>
              <a:ea typeface="+mn-ea"/>
              <a:cs typeface="+mn-cs"/>
            </a:endParaRPr>
          </a:p>
        </p:txBody>
      </p:sp>
    </p:spTree>
    <p:extLst>
      <p:ext uri="{BB962C8B-B14F-4D97-AF65-F5344CB8AC3E}">
        <p14:creationId xmlns:p14="http://schemas.microsoft.com/office/powerpoint/2010/main" val="174128279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31478-AA51-41C9-86EB-CD14F40F55E2}"/>
              </a:ext>
            </a:extLst>
          </p:cNvPr>
          <p:cNvSpPr>
            <a:spLocks noGrp="1"/>
          </p:cNvSpPr>
          <p:nvPr>
            <p:ph type="title"/>
          </p:nvPr>
        </p:nvSpPr>
        <p:spPr>
          <a:xfrm>
            <a:off x="738963" y="0"/>
            <a:ext cx="5915025" cy="545306"/>
          </a:xfrm>
        </p:spPr>
        <p:txBody>
          <a:bodyPr>
            <a:normAutofit/>
          </a:bodyPr>
          <a:lstStyle/>
          <a:p>
            <a:r>
              <a:rPr lang="en-US" sz="2400" b="1" u="sng" dirty="0">
                <a:solidFill>
                  <a:srgbClr val="0000FF"/>
                </a:solidFill>
                <a:latin typeface="Arial Black" panose="020B0A04020102020204" pitchFamily="34" charset="0"/>
              </a:rPr>
              <a:t>Contents</a:t>
            </a:r>
            <a:endParaRPr lang="en-IN" sz="2400" u="sng" dirty="0">
              <a:solidFill>
                <a:srgbClr val="0000FF"/>
              </a:solidFill>
              <a:latin typeface="Arial Black" panose="020B0A04020102020204" pitchFamily="34" charset="0"/>
            </a:endParaRPr>
          </a:p>
        </p:txBody>
      </p:sp>
      <p:sp>
        <p:nvSpPr>
          <p:cNvPr id="4" name="Content Placeholder 2">
            <a:extLst>
              <a:ext uri="{FF2B5EF4-FFF2-40B4-BE49-F238E27FC236}">
                <a16:creationId xmlns:a16="http://schemas.microsoft.com/office/drawing/2014/main" id="{8DFF5DB7-7F40-408D-90C8-38CC70894D12}"/>
              </a:ext>
            </a:extLst>
          </p:cNvPr>
          <p:cNvSpPr>
            <a:spLocks noGrp="1"/>
          </p:cNvSpPr>
          <p:nvPr>
            <p:ph idx="1"/>
          </p:nvPr>
        </p:nvSpPr>
        <p:spPr>
          <a:xfrm>
            <a:off x="714154" y="545306"/>
            <a:ext cx="8686800" cy="5105400"/>
          </a:xfrm>
        </p:spPr>
        <p:txBody>
          <a:bodyPr>
            <a:normAutofit lnSpcReduction="10000"/>
          </a:bodyPr>
          <a:lstStyle/>
          <a:p>
            <a:pPr>
              <a:spcBef>
                <a:spcPts val="0"/>
              </a:spcBef>
            </a:pPr>
            <a:r>
              <a:rPr lang="en-US" dirty="0">
                <a:solidFill>
                  <a:srgbClr val="C00000"/>
                </a:solidFill>
              </a:rPr>
              <a:t>Concept of Binary Logic</a:t>
            </a:r>
          </a:p>
          <a:p>
            <a:pPr marL="0" indent="0">
              <a:spcBef>
                <a:spcPts val="0"/>
              </a:spcBef>
              <a:buNone/>
            </a:pPr>
            <a:endParaRPr lang="en-US" dirty="0"/>
          </a:p>
          <a:p>
            <a:pPr>
              <a:spcBef>
                <a:spcPts val="0"/>
              </a:spcBef>
              <a:buNone/>
            </a:pPr>
            <a:r>
              <a:rPr lang="en-US" dirty="0"/>
              <a:t>	- Boolean Algebra</a:t>
            </a:r>
          </a:p>
          <a:p>
            <a:pPr>
              <a:spcBef>
                <a:spcPts val="0"/>
              </a:spcBef>
              <a:buNone/>
            </a:pPr>
            <a:r>
              <a:rPr lang="en-US" dirty="0"/>
              <a:t>	- De-Morgan’s Theorem</a:t>
            </a:r>
          </a:p>
          <a:p>
            <a:pPr>
              <a:spcBef>
                <a:spcPts val="0"/>
              </a:spcBef>
              <a:buNone/>
            </a:pPr>
            <a:r>
              <a:rPr lang="en-US" dirty="0"/>
              <a:t>	- Simplification of Boolean expressions</a:t>
            </a:r>
          </a:p>
          <a:p>
            <a:pPr>
              <a:spcBef>
                <a:spcPts val="0"/>
              </a:spcBef>
              <a:buNone/>
            </a:pPr>
            <a:r>
              <a:rPr lang="en-US" dirty="0"/>
              <a:t>	- Concept of K-Maps</a:t>
            </a:r>
          </a:p>
          <a:p>
            <a:pPr>
              <a:spcBef>
                <a:spcPts val="0"/>
              </a:spcBef>
              <a:buNone/>
            </a:pPr>
            <a:endParaRPr lang="en-US" dirty="0">
              <a:solidFill>
                <a:srgbClr val="C00000"/>
              </a:solidFill>
            </a:endParaRPr>
          </a:p>
          <a:p>
            <a:pPr>
              <a:spcBef>
                <a:spcPts val="0"/>
              </a:spcBef>
            </a:pPr>
            <a:r>
              <a:rPr lang="en-US" dirty="0">
                <a:solidFill>
                  <a:srgbClr val="C00000"/>
                </a:solidFill>
              </a:rPr>
              <a:t>Logic Gates and Truth Table</a:t>
            </a:r>
          </a:p>
          <a:p>
            <a:pPr marL="0" indent="0">
              <a:spcBef>
                <a:spcPts val="0"/>
              </a:spcBef>
              <a:buNone/>
            </a:pPr>
            <a:endParaRPr lang="en-US" dirty="0">
              <a:solidFill>
                <a:srgbClr val="C00000"/>
              </a:solidFill>
            </a:endParaRPr>
          </a:p>
          <a:p>
            <a:pPr>
              <a:spcBef>
                <a:spcPts val="0"/>
              </a:spcBef>
              <a:buNone/>
            </a:pPr>
            <a:r>
              <a:rPr lang="en-US" dirty="0">
                <a:solidFill>
                  <a:srgbClr val="C00000"/>
                </a:solidFill>
              </a:rPr>
              <a:t>	- </a:t>
            </a:r>
            <a:r>
              <a:rPr lang="en-US" dirty="0"/>
              <a:t>NAND and NOR as Universal Gates</a:t>
            </a:r>
          </a:p>
          <a:p>
            <a:pPr>
              <a:spcBef>
                <a:spcPts val="0"/>
              </a:spcBef>
              <a:buNone/>
            </a:pPr>
            <a:endParaRPr lang="en-US" dirty="0">
              <a:solidFill>
                <a:srgbClr val="C00000"/>
              </a:solidFill>
            </a:endParaRPr>
          </a:p>
          <a:p>
            <a:pPr>
              <a:spcBef>
                <a:spcPts val="0"/>
              </a:spcBef>
            </a:pPr>
            <a:r>
              <a:rPr lang="en-US" dirty="0">
                <a:solidFill>
                  <a:srgbClr val="C00000"/>
                </a:solidFill>
              </a:rPr>
              <a:t>Half Adder and Full Adder</a:t>
            </a:r>
          </a:p>
          <a:p>
            <a:pPr>
              <a:spcBef>
                <a:spcPts val="0"/>
              </a:spcBef>
            </a:pPr>
            <a:endParaRPr lang="en-US" dirty="0">
              <a:solidFill>
                <a:srgbClr val="C00000"/>
              </a:solidFill>
            </a:endParaRPr>
          </a:p>
          <a:p>
            <a:pPr>
              <a:spcBef>
                <a:spcPts val="0"/>
              </a:spcBef>
            </a:pPr>
            <a:r>
              <a:rPr lang="en-US" dirty="0">
                <a:solidFill>
                  <a:srgbClr val="C00000"/>
                </a:solidFill>
              </a:rPr>
              <a:t>Flip-Flops</a:t>
            </a:r>
          </a:p>
          <a:p>
            <a:pPr marL="0" indent="0">
              <a:lnSpc>
                <a:spcPct val="100000"/>
              </a:lnSpc>
              <a:spcBef>
                <a:spcPts val="0"/>
              </a:spcBef>
              <a:buFont typeface="Arial" panose="020B0604020202020204" pitchFamily="34" charset="0"/>
              <a:buNone/>
            </a:pPr>
            <a:endParaRPr lang="en-US" dirty="0">
              <a:solidFill>
                <a:srgbClr val="C00000"/>
              </a:solidFill>
            </a:endParaRPr>
          </a:p>
          <a:p>
            <a:pPr>
              <a:lnSpc>
                <a:spcPct val="100000"/>
              </a:lnSpc>
              <a:spcBef>
                <a:spcPts val="0"/>
              </a:spcBef>
              <a:buFont typeface="Arial" panose="020B0604020202020204" pitchFamily="34" charset="0"/>
              <a:buNone/>
            </a:pPr>
            <a:r>
              <a:rPr lang="en-US" dirty="0">
                <a:solidFill>
                  <a:srgbClr val="C00000"/>
                </a:solidFill>
              </a:rPr>
              <a:t>	- </a:t>
            </a:r>
            <a:r>
              <a:rPr lang="en-US" dirty="0"/>
              <a:t>JK and D Flip-Flops</a:t>
            </a:r>
          </a:p>
          <a:p>
            <a:pPr>
              <a:spcBef>
                <a:spcPts val="0"/>
              </a:spcBef>
              <a:buNone/>
            </a:pPr>
            <a:endParaRPr lang="en-US" dirty="0">
              <a:latin typeface="Times New Roman" panose="02020603050405020304" pitchFamily="18" charset="0"/>
              <a:cs typeface="Times New Roman" panose="02020603050405020304" pitchFamily="18" charset="0"/>
            </a:endParaRPr>
          </a:p>
          <a:p>
            <a:pPr>
              <a:spcBef>
                <a:spcPts val="0"/>
              </a:spcBef>
              <a:buNone/>
            </a:pPr>
            <a:r>
              <a:rPr lang="en-US" dirty="0"/>
              <a:t>		</a:t>
            </a:r>
          </a:p>
          <a:p>
            <a:pPr>
              <a:spcBef>
                <a:spcPts val="0"/>
              </a:spcBef>
            </a:pPr>
            <a:endParaRPr lang="en-US" dirty="0"/>
          </a:p>
        </p:txBody>
      </p:sp>
    </p:spTree>
    <p:extLst>
      <p:ext uri="{BB962C8B-B14F-4D97-AF65-F5344CB8AC3E}">
        <p14:creationId xmlns:p14="http://schemas.microsoft.com/office/powerpoint/2010/main" val="393995232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9D9197-2DF5-4A49-BD33-DB7D597A6F5B}"/>
              </a:ext>
            </a:extLst>
          </p:cNvPr>
          <p:cNvSpPr>
            <a:spLocks noGrp="1"/>
          </p:cNvSpPr>
          <p:nvPr>
            <p:ph idx="1"/>
          </p:nvPr>
        </p:nvSpPr>
        <p:spPr>
          <a:xfrm>
            <a:off x="638666" y="838200"/>
            <a:ext cx="5915025" cy="3263504"/>
          </a:xfrm>
        </p:spPr>
        <p:txBody>
          <a:bodyPr/>
          <a:lstStyle/>
          <a:p>
            <a:r>
              <a:rPr lang="en-US" dirty="0"/>
              <a:t>Implementing Ex-OR gate with only NOR gates</a:t>
            </a:r>
          </a:p>
          <a:p>
            <a:endParaRPr lang="en-IN" dirty="0"/>
          </a:p>
        </p:txBody>
      </p:sp>
      <p:pic>
        <p:nvPicPr>
          <p:cNvPr id="4" name="Picture 2">
            <a:extLst>
              <a:ext uri="{FF2B5EF4-FFF2-40B4-BE49-F238E27FC236}">
                <a16:creationId xmlns:a16="http://schemas.microsoft.com/office/drawing/2014/main" id="{68C24FC0-CED3-4459-8B28-1A18BDB50C6D}"/>
              </a:ext>
            </a:extLst>
          </p:cNvPr>
          <p:cNvPicPr>
            <a:picLocks noChangeAspect="1" noChangeArrowheads="1"/>
          </p:cNvPicPr>
          <p:nvPr/>
        </p:nvPicPr>
        <p:blipFill>
          <a:blip r:embed="rId2"/>
          <a:srcRect/>
          <a:stretch>
            <a:fillRect/>
          </a:stretch>
        </p:blipFill>
        <p:spPr bwMode="auto">
          <a:xfrm>
            <a:off x="1278676" y="1285875"/>
            <a:ext cx="4300648" cy="838200"/>
          </a:xfrm>
          <a:prstGeom prst="rect">
            <a:avLst/>
          </a:prstGeom>
          <a:noFill/>
          <a:ln w="9525">
            <a:noFill/>
            <a:miter lim="800000"/>
            <a:headEnd/>
            <a:tailEnd/>
          </a:ln>
          <a:effectLst/>
        </p:spPr>
      </p:pic>
      <p:pic>
        <p:nvPicPr>
          <p:cNvPr id="5" name="Picture 3">
            <a:extLst>
              <a:ext uri="{FF2B5EF4-FFF2-40B4-BE49-F238E27FC236}">
                <a16:creationId xmlns:a16="http://schemas.microsoft.com/office/drawing/2014/main" id="{DA4FEADB-0E1E-4EBD-885D-020AAB6624C2}"/>
              </a:ext>
            </a:extLst>
          </p:cNvPr>
          <p:cNvPicPr>
            <a:picLocks noChangeAspect="1" noChangeArrowheads="1"/>
          </p:cNvPicPr>
          <p:nvPr/>
        </p:nvPicPr>
        <p:blipFill>
          <a:blip r:embed="rId3"/>
          <a:srcRect/>
          <a:stretch>
            <a:fillRect/>
          </a:stretch>
        </p:blipFill>
        <p:spPr bwMode="auto">
          <a:xfrm>
            <a:off x="658159" y="2124075"/>
            <a:ext cx="5895532" cy="2817505"/>
          </a:xfrm>
          <a:prstGeom prst="rect">
            <a:avLst/>
          </a:prstGeom>
          <a:noFill/>
          <a:ln w="9525">
            <a:noFill/>
            <a:miter lim="800000"/>
            <a:headEnd/>
            <a:tailEnd/>
          </a:ln>
          <a:effectLst/>
        </p:spPr>
      </p:pic>
      <p:sp>
        <p:nvSpPr>
          <p:cNvPr id="6" name="Title 1">
            <a:extLst>
              <a:ext uri="{FF2B5EF4-FFF2-40B4-BE49-F238E27FC236}">
                <a16:creationId xmlns:a16="http://schemas.microsoft.com/office/drawing/2014/main" id="{1EC21EC0-8C16-4145-8351-CBD7C715A19C}"/>
              </a:ext>
            </a:extLst>
          </p:cNvPr>
          <p:cNvSpPr>
            <a:spLocks noGrp="1"/>
          </p:cNvSpPr>
          <p:nvPr>
            <p:ph type="title"/>
          </p:nvPr>
        </p:nvSpPr>
        <p:spPr>
          <a:xfrm>
            <a:off x="649299" y="273844"/>
            <a:ext cx="5915025" cy="545306"/>
          </a:xfrm>
        </p:spPr>
        <p:txBody>
          <a:bodyPr/>
          <a:lstStyle/>
          <a:p>
            <a:r>
              <a:rPr lang="en-US" sz="2300" b="1" u="sng" dirty="0">
                <a:solidFill>
                  <a:srgbClr val="0000FF"/>
                </a:solidFill>
                <a:latin typeface="Arial Black" panose="020B0A04020102020204" pitchFamily="34" charset="0"/>
                <a:ea typeface="+mn-ea"/>
                <a:cs typeface="+mn-cs"/>
              </a:rPr>
              <a:t>NOR as Universal Gate</a:t>
            </a:r>
            <a:endParaRPr lang="en-IN" sz="2300" b="1" u="sng" dirty="0">
              <a:solidFill>
                <a:srgbClr val="0000FF"/>
              </a:solidFill>
              <a:latin typeface="Arial Black" panose="020B0A04020102020204" pitchFamily="34" charset="0"/>
              <a:ea typeface="+mn-ea"/>
              <a:cs typeface="+mn-cs"/>
            </a:endParaRPr>
          </a:p>
        </p:txBody>
      </p:sp>
    </p:spTree>
    <p:extLst>
      <p:ext uri="{BB962C8B-B14F-4D97-AF65-F5344CB8AC3E}">
        <p14:creationId xmlns:p14="http://schemas.microsoft.com/office/powerpoint/2010/main" val="384153777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B9CE40-D5FA-4794-9498-1ADECEB6D44B}"/>
              </a:ext>
            </a:extLst>
          </p:cNvPr>
          <p:cNvSpPr>
            <a:spLocks noGrp="1"/>
          </p:cNvSpPr>
          <p:nvPr>
            <p:ph idx="1"/>
          </p:nvPr>
        </p:nvSpPr>
        <p:spPr>
          <a:xfrm>
            <a:off x="649299" y="939998"/>
            <a:ext cx="5915025" cy="3263504"/>
          </a:xfrm>
        </p:spPr>
        <p:txBody>
          <a:bodyPr/>
          <a:lstStyle/>
          <a:p>
            <a:r>
              <a:rPr lang="en-US" dirty="0"/>
              <a:t>Implementing Ex-NOR gate with only NOR gates</a:t>
            </a:r>
          </a:p>
          <a:p>
            <a:endParaRPr lang="en-IN" dirty="0"/>
          </a:p>
        </p:txBody>
      </p:sp>
      <p:sp>
        <p:nvSpPr>
          <p:cNvPr id="4" name="Title 1">
            <a:extLst>
              <a:ext uri="{FF2B5EF4-FFF2-40B4-BE49-F238E27FC236}">
                <a16:creationId xmlns:a16="http://schemas.microsoft.com/office/drawing/2014/main" id="{E7C8AF32-E693-4640-A67D-C4B31220FF15}"/>
              </a:ext>
            </a:extLst>
          </p:cNvPr>
          <p:cNvSpPr>
            <a:spLocks noGrp="1"/>
          </p:cNvSpPr>
          <p:nvPr>
            <p:ph type="title"/>
          </p:nvPr>
        </p:nvSpPr>
        <p:spPr>
          <a:xfrm>
            <a:off x="649299" y="273844"/>
            <a:ext cx="5915025" cy="545306"/>
          </a:xfrm>
        </p:spPr>
        <p:txBody>
          <a:bodyPr/>
          <a:lstStyle/>
          <a:p>
            <a:r>
              <a:rPr lang="en-US" sz="2300" b="1" u="sng" dirty="0">
                <a:solidFill>
                  <a:srgbClr val="0000FF"/>
                </a:solidFill>
                <a:latin typeface="Arial Black" panose="020B0A04020102020204" pitchFamily="34" charset="0"/>
                <a:ea typeface="+mn-ea"/>
                <a:cs typeface="+mn-cs"/>
              </a:rPr>
              <a:t>NOR as Universal Gate</a:t>
            </a:r>
            <a:endParaRPr lang="en-IN" sz="2300" b="1" u="sng" dirty="0">
              <a:solidFill>
                <a:srgbClr val="0000FF"/>
              </a:solidFill>
              <a:latin typeface="Arial Black" panose="020B0A04020102020204" pitchFamily="34" charset="0"/>
              <a:ea typeface="+mn-ea"/>
              <a:cs typeface="+mn-cs"/>
            </a:endParaRPr>
          </a:p>
        </p:txBody>
      </p:sp>
      <p:pic>
        <p:nvPicPr>
          <p:cNvPr id="5" name="Picture 2">
            <a:extLst>
              <a:ext uri="{FF2B5EF4-FFF2-40B4-BE49-F238E27FC236}">
                <a16:creationId xmlns:a16="http://schemas.microsoft.com/office/drawing/2014/main" id="{4B190E4F-BF7B-461D-AE23-0C920957E94B}"/>
              </a:ext>
            </a:extLst>
          </p:cNvPr>
          <p:cNvPicPr>
            <a:picLocks noChangeAspect="1" noChangeArrowheads="1"/>
          </p:cNvPicPr>
          <p:nvPr/>
        </p:nvPicPr>
        <p:blipFill>
          <a:blip r:embed="rId2"/>
          <a:srcRect/>
          <a:stretch>
            <a:fillRect/>
          </a:stretch>
        </p:blipFill>
        <p:spPr bwMode="auto">
          <a:xfrm>
            <a:off x="1295400" y="1428750"/>
            <a:ext cx="3936381" cy="914400"/>
          </a:xfrm>
          <a:prstGeom prst="rect">
            <a:avLst/>
          </a:prstGeom>
          <a:noFill/>
          <a:ln w="9525">
            <a:noFill/>
            <a:miter lim="800000"/>
            <a:headEnd/>
            <a:tailEnd/>
          </a:ln>
          <a:effectLst/>
        </p:spPr>
      </p:pic>
      <p:pic>
        <p:nvPicPr>
          <p:cNvPr id="6" name="Picture 3">
            <a:extLst>
              <a:ext uri="{FF2B5EF4-FFF2-40B4-BE49-F238E27FC236}">
                <a16:creationId xmlns:a16="http://schemas.microsoft.com/office/drawing/2014/main" id="{1A3002A6-D563-4F35-BBD8-B9DC49774295}"/>
              </a:ext>
            </a:extLst>
          </p:cNvPr>
          <p:cNvPicPr>
            <a:picLocks noChangeAspect="1" noChangeArrowheads="1"/>
          </p:cNvPicPr>
          <p:nvPr/>
        </p:nvPicPr>
        <p:blipFill>
          <a:blip r:embed="rId3"/>
          <a:srcRect/>
          <a:stretch>
            <a:fillRect/>
          </a:stretch>
        </p:blipFill>
        <p:spPr bwMode="auto">
          <a:xfrm>
            <a:off x="762000" y="2343150"/>
            <a:ext cx="5446701" cy="2637540"/>
          </a:xfrm>
          <a:prstGeom prst="rect">
            <a:avLst/>
          </a:prstGeom>
          <a:noFill/>
          <a:ln w="9525">
            <a:noFill/>
            <a:miter lim="800000"/>
            <a:headEnd/>
            <a:tailEnd/>
          </a:ln>
          <a:effectLst/>
        </p:spPr>
      </p:pic>
    </p:spTree>
    <p:extLst>
      <p:ext uri="{BB962C8B-B14F-4D97-AF65-F5344CB8AC3E}">
        <p14:creationId xmlns:p14="http://schemas.microsoft.com/office/powerpoint/2010/main" val="270469761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65C71-31E7-45FD-8B64-CD77CF01255A}"/>
              </a:ext>
            </a:extLst>
          </p:cNvPr>
          <p:cNvSpPr>
            <a:spLocks noGrp="1"/>
          </p:cNvSpPr>
          <p:nvPr>
            <p:ph type="title"/>
          </p:nvPr>
        </p:nvSpPr>
        <p:spPr>
          <a:xfrm>
            <a:off x="649299" y="273844"/>
            <a:ext cx="5915025" cy="469106"/>
          </a:xfrm>
        </p:spPr>
        <p:txBody>
          <a:bodyPr/>
          <a:lstStyle/>
          <a:p>
            <a:r>
              <a:rPr lang="en-US" sz="2300" b="1" u="sng" dirty="0">
                <a:solidFill>
                  <a:srgbClr val="0000FF"/>
                </a:solidFill>
                <a:latin typeface="Arial Black" panose="020B0A04020102020204" pitchFamily="34" charset="0"/>
                <a:ea typeface="+mn-ea"/>
                <a:cs typeface="+mn-cs"/>
              </a:rPr>
              <a:t>Example#1</a:t>
            </a:r>
            <a:endParaRPr lang="en-IN" sz="2300" b="1" u="sng" dirty="0">
              <a:solidFill>
                <a:srgbClr val="0000FF"/>
              </a:solidFill>
              <a:latin typeface="Arial Black" panose="020B0A04020102020204" pitchFamily="34" charset="0"/>
              <a:ea typeface="+mn-ea"/>
              <a:cs typeface="+mn-cs"/>
            </a:endParaRPr>
          </a:p>
        </p:txBody>
      </p:sp>
      <p:pic>
        <p:nvPicPr>
          <p:cNvPr id="6" name="Picture 5">
            <a:extLst>
              <a:ext uri="{FF2B5EF4-FFF2-40B4-BE49-F238E27FC236}">
                <a16:creationId xmlns:a16="http://schemas.microsoft.com/office/drawing/2014/main" id="{CBDD806F-E888-4413-9331-2387978B2452}"/>
              </a:ext>
            </a:extLst>
          </p:cNvPr>
          <p:cNvPicPr>
            <a:picLocks noChangeAspect="1"/>
          </p:cNvPicPr>
          <p:nvPr/>
        </p:nvPicPr>
        <p:blipFill>
          <a:blip r:embed="rId2"/>
          <a:stretch>
            <a:fillRect/>
          </a:stretch>
        </p:blipFill>
        <p:spPr>
          <a:xfrm>
            <a:off x="649299" y="681370"/>
            <a:ext cx="3427235" cy="2406059"/>
          </a:xfrm>
          <a:prstGeom prst="rect">
            <a:avLst/>
          </a:prstGeom>
        </p:spPr>
      </p:pic>
      <p:pic>
        <p:nvPicPr>
          <p:cNvPr id="9220" name="Picture 4" descr="logicgates33">
            <a:extLst>
              <a:ext uri="{FF2B5EF4-FFF2-40B4-BE49-F238E27FC236}">
                <a16:creationId xmlns:a16="http://schemas.microsoft.com/office/drawing/2014/main" id="{584B72EC-5709-4093-9F12-242121295B31}"/>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17874" y="2277583"/>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C73A8EA-C86C-4338-BF32-7BAE995CA2EC}"/>
              </a:ext>
            </a:extLst>
          </p:cNvPr>
          <p:cNvSpPr txBox="1"/>
          <p:nvPr/>
        </p:nvSpPr>
        <p:spPr>
          <a:xfrm>
            <a:off x="4138197" y="273844"/>
            <a:ext cx="2667000" cy="523220"/>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212529"/>
                </a:solidFill>
                <a:effectLst/>
                <a:latin typeface="Lato" panose="020F0502020204030203" pitchFamily="34" charset="0"/>
              </a:rPr>
              <a:t>Since there are </a:t>
            </a:r>
            <a:r>
              <a:rPr lang="en-US" b="1" i="0" dirty="0">
                <a:solidFill>
                  <a:srgbClr val="212529"/>
                </a:solidFill>
                <a:effectLst/>
                <a:latin typeface="Lato" panose="020F0502020204030203" pitchFamily="34" charset="0"/>
              </a:rPr>
              <a:t>three</a:t>
            </a:r>
            <a:r>
              <a:rPr lang="en-US" b="0" i="0" dirty="0">
                <a:solidFill>
                  <a:srgbClr val="212529"/>
                </a:solidFill>
                <a:effectLst/>
                <a:latin typeface="Lato" panose="020F0502020204030203" pitchFamily="34" charset="0"/>
              </a:rPr>
              <a:t> inputs, the possibilities are, 2</a:t>
            </a:r>
            <a:r>
              <a:rPr lang="en-US" b="0" i="0" baseline="30000" dirty="0">
                <a:solidFill>
                  <a:srgbClr val="212529"/>
                </a:solidFill>
                <a:effectLst/>
                <a:latin typeface="Lato" panose="020F0502020204030203" pitchFamily="34" charset="0"/>
              </a:rPr>
              <a:t>3</a:t>
            </a:r>
            <a:r>
              <a:rPr lang="en-US" b="0" i="0" dirty="0">
                <a:solidFill>
                  <a:srgbClr val="212529"/>
                </a:solidFill>
                <a:effectLst/>
                <a:latin typeface="Lato" panose="020F0502020204030203" pitchFamily="34" charset="0"/>
              </a:rPr>
              <a:t> = 8.</a:t>
            </a:r>
            <a:endParaRPr lang="en-IN" dirty="0"/>
          </a:p>
        </p:txBody>
      </p:sp>
    </p:spTree>
    <p:extLst>
      <p:ext uri="{BB962C8B-B14F-4D97-AF65-F5344CB8AC3E}">
        <p14:creationId xmlns:p14="http://schemas.microsoft.com/office/powerpoint/2010/main" val="79234884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BA74E6B-B779-42A9-B6D8-65377D11F488}"/>
              </a:ext>
            </a:extLst>
          </p:cNvPr>
          <p:cNvSpPr>
            <a:spLocks noGrp="1"/>
          </p:cNvSpPr>
          <p:nvPr>
            <p:ph type="title"/>
          </p:nvPr>
        </p:nvSpPr>
        <p:spPr>
          <a:xfrm>
            <a:off x="685800" y="19936"/>
            <a:ext cx="5915025" cy="469106"/>
          </a:xfrm>
        </p:spPr>
        <p:txBody>
          <a:bodyPr/>
          <a:lstStyle/>
          <a:p>
            <a:r>
              <a:rPr lang="en-US" sz="2300" b="1" u="sng" dirty="0">
                <a:solidFill>
                  <a:srgbClr val="0000FF"/>
                </a:solidFill>
                <a:latin typeface="Arial Black" panose="020B0A04020102020204" pitchFamily="34" charset="0"/>
                <a:ea typeface="+mn-ea"/>
                <a:cs typeface="+mn-cs"/>
              </a:rPr>
              <a:t>Example#2</a:t>
            </a:r>
            <a:endParaRPr lang="en-IN" sz="2300" b="1" u="sng" dirty="0">
              <a:solidFill>
                <a:srgbClr val="0000FF"/>
              </a:solidFill>
              <a:latin typeface="Arial Black" panose="020B0A04020102020204" pitchFamily="34" charset="0"/>
              <a:ea typeface="+mn-ea"/>
              <a:cs typeface="+mn-cs"/>
            </a:endParaRPr>
          </a:p>
        </p:txBody>
      </p:sp>
      <p:pic>
        <p:nvPicPr>
          <p:cNvPr id="10242" name="Picture 2" descr="logicgates1">
            <a:extLst>
              <a:ext uri="{FF2B5EF4-FFF2-40B4-BE49-F238E27FC236}">
                <a16:creationId xmlns:a16="http://schemas.microsoft.com/office/drawing/2014/main" id="{385AFB8A-8662-4970-A9F2-42FA811B3A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666750"/>
            <a:ext cx="3465501" cy="2599126"/>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logicgates11">
            <a:extLst>
              <a:ext uri="{FF2B5EF4-FFF2-40B4-BE49-F238E27FC236}">
                <a16:creationId xmlns:a16="http://schemas.microsoft.com/office/drawing/2014/main" id="{23AF5E59-A73E-4F1F-B7F0-AA0DEE27576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14330" y="2311252"/>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4B78C73-518C-4193-B42A-E353AE07104B}"/>
              </a:ext>
            </a:extLst>
          </p:cNvPr>
          <p:cNvSpPr txBox="1"/>
          <p:nvPr/>
        </p:nvSpPr>
        <p:spPr>
          <a:xfrm>
            <a:off x="4038600" y="372588"/>
            <a:ext cx="2667000" cy="523220"/>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212529"/>
                </a:solidFill>
                <a:effectLst/>
                <a:latin typeface="Lato" panose="020F0502020204030203" pitchFamily="34" charset="0"/>
              </a:rPr>
              <a:t>Since there are </a:t>
            </a:r>
            <a:r>
              <a:rPr lang="en-US" b="1" i="0" dirty="0">
                <a:solidFill>
                  <a:srgbClr val="212529"/>
                </a:solidFill>
                <a:effectLst/>
                <a:latin typeface="Lato" panose="020F0502020204030203" pitchFamily="34" charset="0"/>
              </a:rPr>
              <a:t>three</a:t>
            </a:r>
            <a:r>
              <a:rPr lang="en-US" b="0" i="0" dirty="0">
                <a:solidFill>
                  <a:srgbClr val="212529"/>
                </a:solidFill>
                <a:effectLst/>
                <a:latin typeface="Lato" panose="020F0502020204030203" pitchFamily="34" charset="0"/>
              </a:rPr>
              <a:t> inputs, the possibilities are, 2</a:t>
            </a:r>
            <a:r>
              <a:rPr lang="en-US" b="0" i="0" baseline="30000" dirty="0">
                <a:solidFill>
                  <a:srgbClr val="212529"/>
                </a:solidFill>
                <a:effectLst/>
                <a:latin typeface="Lato" panose="020F0502020204030203" pitchFamily="34" charset="0"/>
              </a:rPr>
              <a:t>3</a:t>
            </a:r>
            <a:r>
              <a:rPr lang="en-US" b="0" i="0" dirty="0">
                <a:solidFill>
                  <a:srgbClr val="212529"/>
                </a:solidFill>
                <a:effectLst/>
                <a:latin typeface="Lato" panose="020F0502020204030203" pitchFamily="34" charset="0"/>
              </a:rPr>
              <a:t> = 8.</a:t>
            </a:r>
            <a:endParaRPr lang="en-IN" dirty="0"/>
          </a:p>
        </p:txBody>
      </p:sp>
    </p:spTree>
    <p:extLst>
      <p:ext uri="{BB962C8B-B14F-4D97-AF65-F5344CB8AC3E}">
        <p14:creationId xmlns:p14="http://schemas.microsoft.com/office/powerpoint/2010/main" val="140618866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96513-C8EC-4A7F-B82E-265D2BEBE083}"/>
              </a:ext>
            </a:extLst>
          </p:cNvPr>
          <p:cNvSpPr>
            <a:spLocks noGrp="1"/>
          </p:cNvSpPr>
          <p:nvPr>
            <p:ph type="title"/>
          </p:nvPr>
        </p:nvSpPr>
        <p:spPr>
          <a:xfrm>
            <a:off x="657449" y="209550"/>
            <a:ext cx="5915025" cy="392906"/>
          </a:xfrm>
        </p:spPr>
        <p:txBody>
          <a:bodyPr>
            <a:normAutofit fontScale="90000"/>
          </a:bodyPr>
          <a:lstStyle/>
          <a:p>
            <a:r>
              <a:rPr lang="en-IN" sz="2300" b="1" u="sng" dirty="0">
                <a:solidFill>
                  <a:srgbClr val="0000FF"/>
                </a:solidFill>
                <a:latin typeface="Arial Black" panose="020B0A04020102020204" pitchFamily="34" charset="0"/>
                <a:ea typeface="+mn-ea"/>
                <a:cs typeface="+mn-cs"/>
              </a:rPr>
              <a:t>IDENTIFY GATE LOGIC ? </a:t>
            </a:r>
          </a:p>
        </p:txBody>
      </p:sp>
      <p:pic>
        <p:nvPicPr>
          <p:cNvPr id="12" name="Content Placeholder 8">
            <a:extLst>
              <a:ext uri="{FF2B5EF4-FFF2-40B4-BE49-F238E27FC236}">
                <a16:creationId xmlns:a16="http://schemas.microsoft.com/office/drawing/2014/main" id="{25C4E753-D71C-4383-B889-EF92E4101E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153" y="1047750"/>
            <a:ext cx="5115169" cy="3200400"/>
          </a:xfrm>
          <a:prstGeom prst="rect">
            <a:avLst/>
          </a:prstGeom>
        </p:spPr>
      </p:pic>
      <p:sp>
        <p:nvSpPr>
          <p:cNvPr id="13" name="Rectangle 12">
            <a:extLst>
              <a:ext uri="{FF2B5EF4-FFF2-40B4-BE49-F238E27FC236}">
                <a16:creationId xmlns:a16="http://schemas.microsoft.com/office/drawing/2014/main" id="{1903714E-7488-4A9D-B53C-B3950026F9A4}"/>
              </a:ext>
            </a:extLst>
          </p:cNvPr>
          <p:cNvSpPr/>
          <p:nvPr/>
        </p:nvSpPr>
        <p:spPr>
          <a:xfrm>
            <a:off x="3733800" y="3638550"/>
            <a:ext cx="1143000" cy="3810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4" name="Rectangle 13">
            <a:extLst>
              <a:ext uri="{FF2B5EF4-FFF2-40B4-BE49-F238E27FC236}">
                <a16:creationId xmlns:a16="http://schemas.microsoft.com/office/drawing/2014/main" id="{74DB343D-5312-46C7-BEA8-80AC9C5BC003}"/>
              </a:ext>
            </a:extLst>
          </p:cNvPr>
          <p:cNvSpPr/>
          <p:nvPr/>
        </p:nvSpPr>
        <p:spPr>
          <a:xfrm>
            <a:off x="1295400" y="1047750"/>
            <a:ext cx="1981200" cy="6096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74202873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FB524BE-9610-43F5-B06C-F9CE1AA73897}"/>
              </a:ext>
            </a:extLst>
          </p:cNvPr>
          <p:cNvSpPr>
            <a:spLocks noGrp="1"/>
          </p:cNvSpPr>
          <p:nvPr>
            <p:ph type="title"/>
          </p:nvPr>
        </p:nvSpPr>
        <p:spPr>
          <a:xfrm>
            <a:off x="649288" y="274639"/>
            <a:ext cx="5915025" cy="544512"/>
          </a:xfrm>
        </p:spPr>
        <p:txBody>
          <a:bodyPr>
            <a:normAutofit/>
          </a:bodyPr>
          <a:lstStyle/>
          <a:p>
            <a:r>
              <a:rPr lang="en-IN" sz="2300" b="1" u="sng" dirty="0">
                <a:solidFill>
                  <a:srgbClr val="0000FF"/>
                </a:solidFill>
                <a:latin typeface="Arial Black" panose="020B0A04020102020204" pitchFamily="34" charset="0"/>
                <a:ea typeface="+mn-ea"/>
                <a:cs typeface="+mn-cs"/>
              </a:rPr>
              <a:t>IDENTIFY GATE LOGIC ? </a:t>
            </a:r>
          </a:p>
        </p:txBody>
      </p:sp>
      <p:pic>
        <p:nvPicPr>
          <p:cNvPr id="6" name="Picture 5">
            <a:extLst>
              <a:ext uri="{FF2B5EF4-FFF2-40B4-BE49-F238E27FC236}">
                <a16:creationId xmlns:a16="http://schemas.microsoft.com/office/drawing/2014/main" id="{8E797EC6-71C2-4CC6-944E-217F6CCC3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352550"/>
            <a:ext cx="4983788" cy="2819400"/>
          </a:xfrm>
          <a:prstGeom prst="rect">
            <a:avLst/>
          </a:prstGeom>
        </p:spPr>
      </p:pic>
      <p:sp>
        <p:nvSpPr>
          <p:cNvPr id="7" name="Rectangle 6">
            <a:extLst>
              <a:ext uri="{FF2B5EF4-FFF2-40B4-BE49-F238E27FC236}">
                <a16:creationId xmlns:a16="http://schemas.microsoft.com/office/drawing/2014/main" id="{A243EF3A-CFF1-4370-94CD-D7D8A5C3362F}"/>
              </a:ext>
            </a:extLst>
          </p:cNvPr>
          <p:cNvSpPr/>
          <p:nvPr/>
        </p:nvSpPr>
        <p:spPr>
          <a:xfrm>
            <a:off x="1371600" y="1352550"/>
            <a:ext cx="1524000" cy="3810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34487830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46C8AAC-0977-4DFF-BB49-8C32F9BC9F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1" y="118270"/>
            <a:ext cx="3200400" cy="2091529"/>
          </a:xfrm>
          <a:prstGeom prst="rect">
            <a:avLst/>
          </a:prstGeom>
        </p:spPr>
      </p:pic>
      <p:pic>
        <p:nvPicPr>
          <p:cNvPr id="10" name="Picture 9">
            <a:extLst>
              <a:ext uri="{FF2B5EF4-FFF2-40B4-BE49-F238E27FC236}">
                <a16:creationId xmlns:a16="http://schemas.microsoft.com/office/drawing/2014/main" id="{2D486B25-8318-411B-8D56-1E8281CBEE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966" y="3238111"/>
            <a:ext cx="5350749" cy="1905389"/>
          </a:xfrm>
          <a:prstGeom prst="rect">
            <a:avLst/>
          </a:prstGeom>
        </p:spPr>
      </p:pic>
      <p:pic>
        <p:nvPicPr>
          <p:cNvPr id="12" name="Picture 11">
            <a:extLst>
              <a:ext uri="{FF2B5EF4-FFF2-40B4-BE49-F238E27FC236}">
                <a16:creationId xmlns:a16="http://schemas.microsoft.com/office/drawing/2014/main" id="{6578083D-14A1-42D1-B4F4-F6976EC922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9457" y="156450"/>
            <a:ext cx="2798543" cy="1653300"/>
          </a:xfrm>
          <a:prstGeom prst="rect">
            <a:avLst/>
          </a:prstGeom>
        </p:spPr>
      </p:pic>
      <p:sp>
        <p:nvSpPr>
          <p:cNvPr id="7" name="Rectangle 6">
            <a:extLst>
              <a:ext uri="{FF2B5EF4-FFF2-40B4-BE49-F238E27FC236}">
                <a16:creationId xmlns:a16="http://schemas.microsoft.com/office/drawing/2014/main" id="{6F665CFE-D44B-4293-A7AC-381300D83ACF}"/>
              </a:ext>
            </a:extLst>
          </p:cNvPr>
          <p:cNvSpPr/>
          <p:nvPr/>
        </p:nvSpPr>
        <p:spPr>
          <a:xfrm rot="20537006">
            <a:off x="1282708" y="1693385"/>
            <a:ext cx="4377020" cy="1600355"/>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00FF"/>
                </a:solidFill>
                <a:latin typeface="Arial" pitchFamily="34" charset="0"/>
                <a:ea typeface="Verdana" pitchFamily="34" charset="0"/>
                <a:cs typeface="Arial" pitchFamily="34" charset="0"/>
              </a:rPr>
              <a:t>Electronics 7.2</a:t>
            </a:r>
          </a:p>
          <a:p>
            <a:pPr algn="ctr"/>
            <a:r>
              <a:rPr lang="en-US" sz="2800" b="1" dirty="0">
                <a:solidFill>
                  <a:srgbClr val="FF0000"/>
                </a:solidFill>
                <a:latin typeface="Arial" pitchFamily="34" charset="0"/>
                <a:ea typeface="Verdana" pitchFamily="34" charset="0"/>
                <a:cs typeface="Arial" pitchFamily="34" charset="0"/>
              </a:rPr>
              <a:t>FLIP-FLOPS</a:t>
            </a:r>
          </a:p>
          <a:p>
            <a:pPr algn="ctr"/>
            <a:r>
              <a:rPr lang="en-US" sz="2800" b="1" dirty="0">
                <a:solidFill>
                  <a:srgbClr val="006600"/>
                </a:solidFill>
                <a:latin typeface="Arial" pitchFamily="34" charset="0"/>
                <a:ea typeface="Verdana" pitchFamily="34" charset="0"/>
                <a:cs typeface="Arial" pitchFamily="34" charset="0"/>
              </a:rPr>
              <a:t>FY – </a:t>
            </a:r>
            <a:r>
              <a:rPr lang="en-US" sz="2800" b="1" dirty="0" err="1">
                <a:solidFill>
                  <a:srgbClr val="006600"/>
                </a:solidFill>
                <a:latin typeface="Arial" pitchFamily="34" charset="0"/>
                <a:ea typeface="Verdana" pitchFamily="34" charset="0"/>
                <a:cs typeface="Arial" pitchFamily="34" charset="0"/>
              </a:rPr>
              <a:t>DESH</a:t>
            </a:r>
            <a:r>
              <a:rPr lang="en-US" sz="2800" b="1" dirty="0">
                <a:solidFill>
                  <a:srgbClr val="006600"/>
                </a:solidFill>
                <a:latin typeface="Arial" pitchFamily="34" charset="0"/>
                <a:ea typeface="Verdana" pitchFamily="34" charset="0"/>
                <a:cs typeface="Arial" pitchFamily="34" charset="0"/>
              </a:rPr>
              <a:t> – </a:t>
            </a:r>
            <a:r>
              <a:rPr lang="en-US" sz="2800" b="1" dirty="0" err="1">
                <a:solidFill>
                  <a:srgbClr val="006600"/>
                </a:solidFill>
                <a:latin typeface="Arial" pitchFamily="34" charset="0"/>
                <a:ea typeface="Verdana" pitchFamily="34" charset="0"/>
                <a:cs typeface="Arial" pitchFamily="34" charset="0"/>
              </a:rPr>
              <a:t>VIT</a:t>
            </a:r>
            <a:endParaRPr lang="en-US" sz="2800" b="1" dirty="0">
              <a:solidFill>
                <a:srgbClr val="FF0000"/>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422163420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 calcmode="lin" valueType="num">
                                      <p:cBhvr>
                                        <p:cTn id="7" dur="1000" fill="hold"/>
                                        <p:tgtEl>
                                          <p:spTgt spid="7">
                                            <p:bg/>
                                          </p:spTgt>
                                        </p:tgtEl>
                                        <p:attrNameLst>
                                          <p:attrName>ppt_w</p:attrName>
                                        </p:attrNameLst>
                                      </p:cBhvr>
                                      <p:tavLst>
                                        <p:tav tm="0">
                                          <p:val>
                                            <p:fltVal val="0"/>
                                          </p:val>
                                        </p:tav>
                                        <p:tav tm="100000">
                                          <p:val>
                                            <p:strVal val="#ppt_w"/>
                                          </p:val>
                                        </p:tav>
                                      </p:tavLst>
                                    </p:anim>
                                    <p:anim calcmode="lin" valueType="num">
                                      <p:cBhvr>
                                        <p:cTn id="8" dur="1000" fill="hold"/>
                                        <p:tgtEl>
                                          <p:spTgt spid="7">
                                            <p:bg/>
                                          </p:spTgt>
                                        </p:tgtEl>
                                        <p:attrNameLst>
                                          <p:attrName>ppt_h</p:attrName>
                                        </p:attrNameLst>
                                      </p:cBhvr>
                                      <p:tavLst>
                                        <p:tav tm="0">
                                          <p:val>
                                            <p:fltVal val="0"/>
                                          </p:val>
                                        </p:tav>
                                        <p:tav tm="100000">
                                          <p:val>
                                            <p:strVal val="#ppt_h"/>
                                          </p:val>
                                        </p:tav>
                                      </p:tavLst>
                                    </p:anim>
                                    <p:anim calcmode="lin" valueType="num">
                                      <p:cBhvr>
                                        <p:cTn id="9" dur="1000" fill="hold"/>
                                        <p:tgtEl>
                                          <p:spTgt spid="7">
                                            <p:bg/>
                                          </p:spTgt>
                                        </p:tgtEl>
                                        <p:attrNameLst>
                                          <p:attrName>style.rotation</p:attrName>
                                        </p:attrNameLst>
                                      </p:cBhvr>
                                      <p:tavLst>
                                        <p:tav tm="0">
                                          <p:val>
                                            <p:fltVal val="90"/>
                                          </p:val>
                                        </p:tav>
                                        <p:tav tm="100000">
                                          <p:val>
                                            <p:fltVal val="0"/>
                                          </p:val>
                                        </p:tav>
                                      </p:tavLst>
                                    </p:anim>
                                    <p:animEffect transition="in" filter="fade">
                                      <p:cBhvr>
                                        <p:cTn id="10" dur="1000"/>
                                        <p:tgtEl>
                                          <p:spTgt spid="7">
                                            <p:bg/>
                                          </p:spTgt>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p:cTn id="13" dur="10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4" dur="1000" fill="hold"/>
                                        <p:tgtEl>
                                          <p:spTgt spid="7">
                                            <p:txEl>
                                              <p:pRg st="0" end="0"/>
                                            </p:txEl>
                                          </p:spTgt>
                                        </p:tgtEl>
                                        <p:attrNameLst>
                                          <p:attrName>ppt_h</p:attrName>
                                        </p:attrNameLst>
                                      </p:cBhvr>
                                      <p:tavLst>
                                        <p:tav tm="0">
                                          <p:val>
                                            <p:fltVal val="0"/>
                                          </p:val>
                                        </p:tav>
                                        <p:tav tm="100000">
                                          <p:val>
                                            <p:strVal val="#ppt_h"/>
                                          </p:val>
                                        </p:tav>
                                      </p:tavLst>
                                    </p:anim>
                                    <p:anim calcmode="lin" valueType="num">
                                      <p:cBhvr>
                                        <p:cTn id="15" dur="1000" fill="hold"/>
                                        <p:tgtEl>
                                          <p:spTgt spid="7">
                                            <p:txEl>
                                              <p:pRg st="0" end="0"/>
                                            </p:txEl>
                                          </p:spTgt>
                                        </p:tgtEl>
                                        <p:attrNameLst>
                                          <p:attrName>style.rotation</p:attrName>
                                        </p:attrNameLst>
                                      </p:cBhvr>
                                      <p:tavLst>
                                        <p:tav tm="0">
                                          <p:val>
                                            <p:fltVal val="90"/>
                                          </p:val>
                                        </p:tav>
                                        <p:tav tm="100000">
                                          <p:val>
                                            <p:fltVal val="0"/>
                                          </p:val>
                                        </p:tav>
                                      </p:tavLst>
                                    </p:anim>
                                    <p:animEffect transition="in" filter="fade">
                                      <p:cBhvr>
                                        <p:cTn id="16" dur="1000"/>
                                        <p:tgtEl>
                                          <p:spTgt spid="7">
                                            <p:txEl>
                                              <p:pRg st="0" end="0"/>
                                            </p:txEl>
                                          </p:spTgt>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 calcmode="lin" valueType="num">
                                      <p:cBhvr>
                                        <p:cTn id="19" dur="1000" fill="hold"/>
                                        <p:tgtEl>
                                          <p:spTgt spid="7">
                                            <p:txEl>
                                              <p:pRg st="1" end="1"/>
                                            </p:txEl>
                                          </p:spTgt>
                                        </p:tgtEl>
                                        <p:attrNameLst>
                                          <p:attrName>ppt_w</p:attrName>
                                        </p:attrNameLst>
                                      </p:cBhvr>
                                      <p:tavLst>
                                        <p:tav tm="0">
                                          <p:val>
                                            <p:fltVal val="0"/>
                                          </p:val>
                                        </p:tav>
                                        <p:tav tm="100000">
                                          <p:val>
                                            <p:strVal val="#ppt_w"/>
                                          </p:val>
                                        </p:tav>
                                      </p:tavLst>
                                    </p:anim>
                                    <p:anim calcmode="lin" valueType="num">
                                      <p:cBhvr>
                                        <p:cTn id="20" dur="1000" fill="hold"/>
                                        <p:tgtEl>
                                          <p:spTgt spid="7">
                                            <p:txEl>
                                              <p:pRg st="1" end="1"/>
                                            </p:txEl>
                                          </p:spTgt>
                                        </p:tgtEl>
                                        <p:attrNameLst>
                                          <p:attrName>ppt_h</p:attrName>
                                        </p:attrNameLst>
                                      </p:cBhvr>
                                      <p:tavLst>
                                        <p:tav tm="0">
                                          <p:val>
                                            <p:fltVal val="0"/>
                                          </p:val>
                                        </p:tav>
                                        <p:tav tm="100000">
                                          <p:val>
                                            <p:strVal val="#ppt_h"/>
                                          </p:val>
                                        </p:tav>
                                      </p:tavLst>
                                    </p:anim>
                                    <p:anim calcmode="lin" valueType="num">
                                      <p:cBhvr>
                                        <p:cTn id="21" dur="1000" fill="hold"/>
                                        <p:tgtEl>
                                          <p:spTgt spid="7">
                                            <p:txEl>
                                              <p:pRg st="1" end="1"/>
                                            </p:txEl>
                                          </p:spTgt>
                                        </p:tgtEl>
                                        <p:attrNameLst>
                                          <p:attrName>style.rotation</p:attrName>
                                        </p:attrNameLst>
                                      </p:cBhvr>
                                      <p:tavLst>
                                        <p:tav tm="0">
                                          <p:val>
                                            <p:fltVal val="90"/>
                                          </p:val>
                                        </p:tav>
                                        <p:tav tm="100000">
                                          <p:val>
                                            <p:fltVal val="0"/>
                                          </p:val>
                                        </p:tav>
                                      </p:tavLst>
                                    </p:anim>
                                    <p:animEffect transition="in" filter="fade">
                                      <p:cBhvr>
                                        <p:cTn id="22" dur="1000"/>
                                        <p:tgtEl>
                                          <p:spTgt spid="7">
                                            <p:txEl>
                                              <p:pRg st="1" end="1"/>
                                            </p:txEl>
                                          </p:spTgt>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anim calcmode="lin" valueType="num">
                                      <p:cBhvr>
                                        <p:cTn id="25" dur="1000" fill="hold"/>
                                        <p:tgtEl>
                                          <p:spTgt spid="7">
                                            <p:txEl>
                                              <p:pRg st="2" end="2"/>
                                            </p:txEl>
                                          </p:spTgt>
                                        </p:tgtEl>
                                        <p:attrNameLst>
                                          <p:attrName>ppt_w</p:attrName>
                                        </p:attrNameLst>
                                      </p:cBhvr>
                                      <p:tavLst>
                                        <p:tav tm="0">
                                          <p:val>
                                            <p:fltVal val="0"/>
                                          </p:val>
                                        </p:tav>
                                        <p:tav tm="100000">
                                          <p:val>
                                            <p:strVal val="#ppt_w"/>
                                          </p:val>
                                        </p:tav>
                                      </p:tavLst>
                                    </p:anim>
                                    <p:anim calcmode="lin" valueType="num">
                                      <p:cBhvr>
                                        <p:cTn id="26" dur="1000" fill="hold"/>
                                        <p:tgtEl>
                                          <p:spTgt spid="7">
                                            <p:txEl>
                                              <p:pRg st="2" end="2"/>
                                            </p:txEl>
                                          </p:spTgt>
                                        </p:tgtEl>
                                        <p:attrNameLst>
                                          <p:attrName>ppt_h</p:attrName>
                                        </p:attrNameLst>
                                      </p:cBhvr>
                                      <p:tavLst>
                                        <p:tav tm="0">
                                          <p:val>
                                            <p:fltVal val="0"/>
                                          </p:val>
                                        </p:tav>
                                        <p:tav tm="100000">
                                          <p:val>
                                            <p:strVal val="#ppt_h"/>
                                          </p:val>
                                        </p:tav>
                                      </p:tavLst>
                                    </p:anim>
                                    <p:anim calcmode="lin" valueType="num">
                                      <p:cBhvr>
                                        <p:cTn id="27" dur="1000" fill="hold"/>
                                        <p:tgtEl>
                                          <p:spTgt spid="7">
                                            <p:txEl>
                                              <p:pRg st="2" end="2"/>
                                            </p:txEl>
                                          </p:spTgt>
                                        </p:tgtEl>
                                        <p:attrNameLst>
                                          <p:attrName>style.rotation</p:attrName>
                                        </p:attrNameLst>
                                      </p:cBhvr>
                                      <p:tavLst>
                                        <p:tav tm="0">
                                          <p:val>
                                            <p:fltVal val="90"/>
                                          </p:val>
                                        </p:tav>
                                        <p:tav tm="100000">
                                          <p:val>
                                            <p:fltVal val="0"/>
                                          </p:val>
                                        </p:tav>
                                      </p:tavLst>
                                    </p:anim>
                                    <p:animEffect transition="in" filter="fade">
                                      <p:cBhvr>
                                        <p:cTn id="28" dur="1000"/>
                                        <p:tgtEl>
                                          <p:spTgt spid="7">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1000" fill="hold"/>
                                        <p:tgtEl>
                                          <p:spTgt spid="8"/>
                                        </p:tgtEl>
                                        <p:attrNameLst>
                                          <p:attrName>ppt_w</p:attrName>
                                        </p:attrNameLst>
                                      </p:cBhvr>
                                      <p:tavLst>
                                        <p:tav tm="0">
                                          <p:val>
                                            <p:fltVal val="0"/>
                                          </p:val>
                                        </p:tav>
                                        <p:tav tm="100000">
                                          <p:val>
                                            <p:strVal val="#ppt_w"/>
                                          </p:val>
                                        </p:tav>
                                      </p:tavLst>
                                    </p:anim>
                                    <p:anim calcmode="lin" valueType="num">
                                      <p:cBhvr>
                                        <p:cTn id="34" dur="1000" fill="hold"/>
                                        <p:tgtEl>
                                          <p:spTgt spid="8"/>
                                        </p:tgtEl>
                                        <p:attrNameLst>
                                          <p:attrName>ppt_h</p:attrName>
                                        </p:attrNameLst>
                                      </p:cBhvr>
                                      <p:tavLst>
                                        <p:tav tm="0">
                                          <p:val>
                                            <p:fltVal val="0"/>
                                          </p:val>
                                        </p:tav>
                                        <p:tav tm="100000">
                                          <p:val>
                                            <p:strVal val="#ppt_h"/>
                                          </p:val>
                                        </p:tav>
                                      </p:tavLst>
                                    </p:anim>
                                    <p:anim calcmode="lin" valueType="num">
                                      <p:cBhvr>
                                        <p:cTn id="35" dur="1000" fill="hold"/>
                                        <p:tgtEl>
                                          <p:spTgt spid="8"/>
                                        </p:tgtEl>
                                        <p:attrNameLst>
                                          <p:attrName>style.rotation</p:attrName>
                                        </p:attrNameLst>
                                      </p:cBhvr>
                                      <p:tavLst>
                                        <p:tav tm="0">
                                          <p:val>
                                            <p:fltVal val="90"/>
                                          </p:val>
                                        </p:tav>
                                        <p:tav tm="100000">
                                          <p:val>
                                            <p:fltVal val="0"/>
                                          </p:val>
                                        </p:tav>
                                      </p:tavLst>
                                    </p:anim>
                                    <p:animEffect transition="in" filter="fade">
                                      <p:cBhvr>
                                        <p:cTn id="36" dur="10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p:cTn id="41" dur="1000" fill="hold"/>
                                        <p:tgtEl>
                                          <p:spTgt spid="10"/>
                                        </p:tgtEl>
                                        <p:attrNameLst>
                                          <p:attrName>ppt_w</p:attrName>
                                        </p:attrNameLst>
                                      </p:cBhvr>
                                      <p:tavLst>
                                        <p:tav tm="0">
                                          <p:val>
                                            <p:fltVal val="0"/>
                                          </p:val>
                                        </p:tav>
                                        <p:tav tm="100000">
                                          <p:val>
                                            <p:strVal val="#ppt_w"/>
                                          </p:val>
                                        </p:tav>
                                      </p:tavLst>
                                    </p:anim>
                                    <p:anim calcmode="lin" valueType="num">
                                      <p:cBhvr>
                                        <p:cTn id="42" dur="1000" fill="hold"/>
                                        <p:tgtEl>
                                          <p:spTgt spid="10"/>
                                        </p:tgtEl>
                                        <p:attrNameLst>
                                          <p:attrName>ppt_h</p:attrName>
                                        </p:attrNameLst>
                                      </p:cBhvr>
                                      <p:tavLst>
                                        <p:tav tm="0">
                                          <p:val>
                                            <p:fltVal val="0"/>
                                          </p:val>
                                        </p:tav>
                                        <p:tav tm="100000">
                                          <p:val>
                                            <p:strVal val="#ppt_h"/>
                                          </p:val>
                                        </p:tav>
                                      </p:tavLst>
                                    </p:anim>
                                    <p:anim calcmode="lin" valueType="num">
                                      <p:cBhvr>
                                        <p:cTn id="43" dur="1000" fill="hold"/>
                                        <p:tgtEl>
                                          <p:spTgt spid="10"/>
                                        </p:tgtEl>
                                        <p:attrNameLst>
                                          <p:attrName>style.rotation</p:attrName>
                                        </p:attrNameLst>
                                      </p:cBhvr>
                                      <p:tavLst>
                                        <p:tav tm="0">
                                          <p:val>
                                            <p:fltVal val="90"/>
                                          </p:val>
                                        </p:tav>
                                        <p:tav tm="100000">
                                          <p:val>
                                            <p:fltVal val="0"/>
                                          </p:val>
                                        </p:tav>
                                      </p:tavLst>
                                    </p:anim>
                                    <p:animEffect transition="in" filter="fade">
                                      <p:cBhvr>
                                        <p:cTn id="44" dur="10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p:cTn id="49" dur="1000" fill="hold"/>
                                        <p:tgtEl>
                                          <p:spTgt spid="12"/>
                                        </p:tgtEl>
                                        <p:attrNameLst>
                                          <p:attrName>ppt_w</p:attrName>
                                        </p:attrNameLst>
                                      </p:cBhvr>
                                      <p:tavLst>
                                        <p:tav tm="0">
                                          <p:val>
                                            <p:fltVal val="0"/>
                                          </p:val>
                                        </p:tav>
                                        <p:tav tm="100000">
                                          <p:val>
                                            <p:strVal val="#ppt_w"/>
                                          </p:val>
                                        </p:tav>
                                      </p:tavLst>
                                    </p:anim>
                                    <p:anim calcmode="lin" valueType="num">
                                      <p:cBhvr>
                                        <p:cTn id="50" dur="1000" fill="hold"/>
                                        <p:tgtEl>
                                          <p:spTgt spid="12"/>
                                        </p:tgtEl>
                                        <p:attrNameLst>
                                          <p:attrName>ppt_h</p:attrName>
                                        </p:attrNameLst>
                                      </p:cBhvr>
                                      <p:tavLst>
                                        <p:tav tm="0">
                                          <p:val>
                                            <p:fltVal val="0"/>
                                          </p:val>
                                        </p:tav>
                                        <p:tav tm="100000">
                                          <p:val>
                                            <p:strVal val="#ppt_h"/>
                                          </p:val>
                                        </p:tav>
                                      </p:tavLst>
                                    </p:anim>
                                    <p:anim calcmode="lin" valueType="num">
                                      <p:cBhvr>
                                        <p:cTn id="51" dur="1000" fill="hold"/>
                                        <p:tgtEl>
                                          <p:spTgt spid="12"/>
                                        </p:tgtEl>
                                        <p:attrNameLst>
                                          <p:attrName>style.rotation</p:attrName>
                                        </p:attrNameLst>
                                      </p:cBhvr>
                                      <p:tavLst>
                                        <p:tav tm="0">
                                          <p:val>
                                            <p:fltVal val="90"/>
                                          </p:val>
                                        </p:tav>
                                        <p:tav tm="100000">
                                          <p:val>
                                            <p:fltVal val="0"/>
                                          </p:val>
                                        </p:tav>
                                      </p:tavLst>
                                    </p:anim>
                                    <p:animEffect transition="in" filter="fade">
                                      <p:cBhvr>
                                        <p:cTn id="5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2DB50-9993-4702-BCA7-24DAFA26949E}"/>
              </a:ext>
            </a:extLst>
          </p:cNvPr>
          <p:cNvSpPr>
            <a:spLocks noGrp="1"/>
          </p:cNvSpPr>
          <p:nvPr>
            <p:ph type="title"/>
          </p:nvPr>
        </p:nvSpPr>
        <p:spPr>
          <a:xfrm>
            <a:off x="649299" y="273844"/>
            <a:ext cx="5915025" cy="392906"/>
          </a:xfrm>
        </p:spPr>
        <p:txBody>
          <a:bodyPr>
            <a:normAutofit fontScale="90000"/>
          </a:bodyPr>
          <a:lstStyle/>
          <a:p>
            <a:r>
              <a:rPr lang="en-US" sz="2600" b="1" u="sng" dirty="0">
                <a:solidFill>
                  <a:srgbClr val="0000FF"/>
                </a:solidFill>
                <a:latin typeface="Arial Black" panose="020B0A04020102020204" pitchFamily="34" charset="0"/>
                <a:ea typeface="+mn-ea"/>
                <a:cs typeface="+mn-cs"/>
              </a:rPr>
              <a:t>Combinational Logic circuits</a:t>
            </a:r>
            <a:br>
              <a:rPr lang="en-US" sz="3600" b="1" i="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br>
            <a:endParaRPr lang="en-IN" dirty="0"/>
          </a:p>
        </p:txBody>
      </p:sp>
      <p:pic>
        <p:nvPicPr>
          <p:cNvPr id="4" name="Picture 2">
            <a:extLst>
              <a:ext uri="{FF2B5EF4-FFF2-40B4-BE49-F238E27FC236}">
                <a16:creationId xmlns:a16="http://schemas.microsoft.com/office/drawing/2014/main" id="{6851EEFB-7FAD-498D-B913-3828DA752EEC}"/>
              </a:ext>
            </a:extLst>
          </p:cNvPr>
          <p:cNvPicPr>
            <a:picLocks noChangeAspect="1" noChangeArrowheads="1"/>
          </p:cNvPicPr>
          <p:nvPr/>
        </p:nvPicPr>
        <p:blipFill>
          <a:blip r:embed="rId2"/>
          <a:srcRect/>
          <a:stretch>
            <a:fillRect/>
          </a:stretch>
        </p:blipFill>
        <p:spPr bwMode="auto">
          <a:xfrm>
            <a:off x="1600200" y="553573"/>
            <a:ext cx="3432165" cy="1986274"/>
          </a:xfrm>
          <a:prstGeom prst="rect">
            <a:avLst/>
          </a:prstGeom>
          <a:noFill/>
          <a:ln w="9525">
            <a:noFill/>
            <a:miter lim="800000"/>
            <a:headEnd/>
            <a:tailEnd/>
          </a:ln>
          <a:effectLst/>
        </p:spPr>
      </p:pic>
      <p:sp>
        <p:nvSpPr>
          <p:cNvPr id="7" name="TextBox 6">
            <a:extLst>
              <a:ext uri="{FF2B5EF4-FFF2-40B4-BE49-F238E27FC236}">
                <a16:creationId xmlns:a16="http://schemas.microsoft.com/office/drawing/2014/main" id="{2E5AC886-70A9-41B6-9794-320D15D04488}"/>
              </a:ext>
            </a:extLst>
          </p:cNvPr>
          <p:cNvSpPr txBox="1"/>
          <p:nvPr/>
        </p:nvSpPr>
        <p:spPr>
          <a:xfrm>
            <a:off x="705506" y="2571750"/>
            <a:ext cx="6132501" cy="2585323"/>
          </a:xfrm>
          <a:prstGeom prst="rect">
            <a:avLst/>
          </a:prstGeom>
          <a:noFill/>
        </p:spPr>
        <p:txBody>
          <a:bodyPr wrap="square" rtlCol="0">
            <a:spAutoFit/>
          </a:bodyPr>
          <a:lstStyle/>
          <a:p>
            <a:pPr marL="285750" indent="-285750" algn="just">
              <a:buFont typeface="Arial" panose="020B0604020202020204" pitchFamily="34" charset="0"/>
              <a:buChar char="•"/>
            </a:pPr>
            <a:r>
              <a:rPr lang="en-US" sz="1800" dirty="0">
                <a:latin typeface="Times New Roman" pitchFamily="18" charset="0"/>
                <a:cs typeface="Times New Roman" pitchFamily="18" charset="0"/>
              </a:rPr>
              <a:t>When logic gates are connected together to produce a specified output for certain specified combinations of input variables, with no storage involved , the resulting circuit is called as combinational logic. </a:t>
            </a:r>
          </a:p>
          <a:p>
            <a:pPr marL="285750" indent="-285750" algn="just">
              <a:buFont typeface="Arial" panose="020B0604020202020204" pitchFamily="34" charset="0"/>
              <a:buChar char="•"/>
            </a:pPr>
            <a:r>
              <a:rPr lang="en-US" sz="1800" dirty="0">
                <a:latin typeface="Times New Roman" pitchFamily="18" charset="0"/>
                <a:cs typeface="Times New Roman" pitchFamily="18" charset="0"/>
              </a:rPr>
              <a:t>The output of the combinational circuit is determined from the present combination of inputs, regardless of the previous input.</a:t>
            </a:r>
          </a:p>
          <a:p>
            <a:pPr marL="285750" indent="-285750" algn="just">
              <a:buFont typeface="Arial" panose="020B0604020202020204" pitchFamily="34" charset="0"/>
              <a:buChar char="•"/>
            </a:pPr>
            <a:r>
              <a:rPr lang="en-US" sz="1800" dirty="0">
                <a:latin typeface="Times New Roman" pitchFamily="18" charset="0"/>
                <a:cs typeface="Times New Roman" pitchFamily="18" charset="0"/>
              </a:rPr>
              <a:t>The input variables, logic gates, and output variables are the basic components of the combinational logic circuit.</a:t>
            </a:r>
          </a:p>
        </p:txBody>
      </p:sp>
    </p:spTree>
    <p:extLst>
      <p:ext uri="{BB962C8B-B14F-4D97-AF65-F5344CB8AC3E}">
        <p14:creationId xmlns:p14="http://schemas.microsoft.com/office/powerpoint/2010/main" val="254676820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20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20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fade">
                                      <p:cBhvr>
                                        <p:cTn id="22" dur="20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1831D-615A-4DD0-A1D5-93FF89DC2B92}"/>
              </a:ext>
            </a:extLst>
          </p:cNvPr>
          <p:cNvSpPr>
            <a:spLocks noGrp="1"/>
          </p:cNvSpPr>
          <p:nvPr>
            <p:ph type="title"/>
          </p:nvPr>
        </p:nvSpPr>
        <p:spPr>
          <a:xfrm>
            <a:off x="649299" y="273844"/>
            <a:ext cx="5915025" cy="392906"/>
          </a:xfrm>
        </p:spPr>
        <p:txBody>
          <a:bodyPr>
            <a:normAutofit fontScale="90000"/>
          </a:bodyPr>
          <a:lstStyle/>
          <a:p>
            <a:r>
              <a:rPr lang="en-US" sz="2600" b="1" u="sng" dirty="0">
                <a:solidFill>
                  <a:srgbClr val="0000FF"/>
                </a:solidFill>
                <a:latin typeface="Arial Black" panose="020B0A04020102020204" pitchFamily="34" charset="0"/>
                <a:ea typeface="+mn-ea"/>
                <a:cs typeface="+mn-cs"/>
              </a:rPr>
              <a:t>Sequential circuit</a:t>
            </a:r>
            <a:br>
              <a:rPr lang="en-US" sz="3600" b="1" i="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br>
            <a:endParaRPr lang="en-IN" dirty="0"/>
          </a:p>
        </p:txBody>
      </p:sp>
      <p:pic>
        <p:nvPicPr>
          <p:cNvPr id="6" name="Picture 2">
            <a:extLst>
              <a:ext uri="{FF2B5EF4-FFF2-40B4-BE49-F238E27FC236}">
                <a16:creationId xmlns:a16="http://schemas.microsoft.com/office/drawing/2014/main" id="{E1FAF9DB-2847-451A-817B-31BFFB4FF082}"/>
              </a:ext>
            </a:extLst>
          </p:cNvPr>
          <p:cNvPicPr>
            <a:picLocks noChangeAspect="1" noChangeArrowheads="1"/>
          </p:cNvPicPr>
          <p:nvPr/>
        </p:nvPicPr>
        <p:blipFill>
          <a:blip r:embed="rId2"/>
          <a:srcRect/>
          <a:stretch>
            <a:fillRect/>
          </a:stretch>
        </p:blipFill>
        <p:spPr bwMode="auto">
          <a:xfrm>
            <a:off x="1524000" y="666750"/>
            <a:ext cx="3429000" cy="2300111"/>
          </a:xfrm>
          <a:prstGeom prst="rect">
            <a:avLst/>
          </a:prstGeom>
          <a:noFill/>
          <a:ln w="9525">
            <a:noFill/>
            <a:miter lim="800000"/>
            <a:headEnd/>
            <a:tailEnd/>
          </a:ln>
          <a:effectLst/>
        </p:spPr>
      </p:pic>
      <p:sp>
        <p:nvSpPr>
          <p:cNvPr id="7" name="TextBox 6">
            <a:extLst>
              <a:ext uri="{FF2B5EF4-FFF2-40B4-BE49-F238E27FC236}">
                <a16:creationId xmlns:a16="http://schemas.microsoft.com/office/drawing/2014/main" id="{BDDD1603-326D-43B1-B826-8841AB69A5A9}"/>
              </a:ext>
            </a:extLst>
          </p:cNvPr>
          <p:cNvSpPr txBox="1"/>
          <p:nvPr/>
        </p:nvSpPr>
        <p:spPr>
          <a:xfrm>
            <a:off x="649298" y="3703707"/>
            <a:ext cx="5915025" cy="1938992"/>
          </a:xfrm>
          <a:prstGeom prst="rect">
            <a:avLst/>
          </a:prstGeom>
          <a:noFill/>
        </p:spPr>
        <p:txBody>
          <a:bodyPr wrap="square" rtlCol="0">
            <a:spAutoFit/>
          </a:bodyPr>
          <a:lstStyle/>
          <a:p>
            <a:pPr marL="285750" indent="-285750" algn="just">
              <a:buFont typeface="Arial" panose="020B0604020202020204" pitchFamily="34" charset="0"/>
              <a:buChar char="•"/>
            </a:pPr>
            <a:r>
              <a:rPr lang="en-US" sz="1800" dirty="0">
                <a:latin typeface="Times New Roman" pitchFamily="18" charset="0"/>
                <a:cs typeface="Times New Roman" pitchFamily="18" charset="0"/>
              </a:rPr>
              <a:t>Memory element  are connected to combinational circuit as a feedback path.</a:t>
            </a:r>
          </a:p>
          <a:p>
            <a:pPr marL="285750" indent="-285750" algn="just">
              <a:buFont typeface="Arial" panose="020B0604020202020204" pitchFamily="34" charset="0"/>
              <a:buChar char="•"/>
            </a:pPr>
            <a:r>
              <a:rPr lang="en-US" sz="1800" dirty="0">
                <a:latin typeface="Times New Roman" pitchFamily="18" charset="0"/>
                <a:cs typeface="Times New Roman" pitchFamily="18" charset="0"/>
              </a:rPr>
              <a:t>The outputs of the sequential circuits depend on both the combination of </a:t>
            </a:r>
            <a:r>
              <a:rPr lang="en-US" sz="1800" dirty="0">
                <a:solidFill>
                  <a:srgbClr val="FF0000"/>
                </a:solidFill>
                <a:latin typeface="Times New Roman" pitchFamily="18" charset="0"/>
                <a:cs typeface="Times New Roman" pitchFamily="18" charset="0"/>
              </a:rPr>
              <a:t>present inputs </a:t>
            </a:r>
            <a:r>
              <a:rPr lang="en-US" sz="1800" dirty="0">
                <a:latin typeface="Times New Roman" pitchFamily="18" charset="0"/>
                <a:cs typeface="Times New Roman" pitchFamily="18" charset="0"/>
              </a:rPr>
              <a:t>and </a:t>
            </a:r>
            <a:r>
              <a:rPr lang="en-US" sz="1800" dirty="0">
                <a:solidFill>
                  <a:srgbClr val="FF0000"/>
                </a:solidFill>
                <a:latin typeface="Times New Roman" pitchFamily="18" charset="0"/>
                <a:cs typeface="Times New Roman" pitchFamily="18" charset="0"/>
              </a:rPr>
              <a:t>previous outputs.</a:t>
            </a:r>
          </a:p>
          <a:p>
            <a:pPr algn="just">
              <a:buFont typeface="Wingdings" pitchFamily="2" charset="2"/>
              <a:buChar char="Ø"/>
            </a:pPr>
            <a:endParaRPr lang="en-US" sz="2400" dirty="0">
              <a:latin typeface="Times New Roman" pitchFamily="18" charset="0"/>
              <a:cs typeface="Times New Roman" pitchFamily="18" charset="0"/>
            </a:endParaRPr>
          </a:p>
          <a:p>
            <a:pPr algn="just">
              <a:buFont typeface="Wingdings" pitchFamily="2" charset="2"/>
              <a:buChar char="Ø"/>
            </a:pP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46109505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20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0119E-14A7-4A14-B69F-3636005D6041}"/>
              </a:ext>
            </a:extLst>
          </p:cNvPr>
          <p:cNvSpPr>
            <a:spLocks noGrp="1"/>
          </p:cNvSpPr>
          <p:nvPr>
            <p:ph type="title"/>
          </p:nvPr>
        </p:nvSpPr>
        <p:spPr>
          <a:xfrm>
            <a:off x="649299" y="57150"/>
            <a:ext cx="5915025" cy="469106"/>
          </a:xfrm>
        </p:spPr>
        <p:txBody>
          <a:bodyPr/>
          <a:lstStyle/>
          <a:p>
            <a:r>
              <a:rPr lang="en-US" sz="2300" b="1" u="sng" dirty="0">
                <a:solidFill>
                  <a:srgbClr val="0000FF"/>
                </a:solidFill>
                <a:latin typeface="Arial Black" panose="020B0A04020102020204" pitchFamily="34" charset="0"/>
                <a:ea typeface="+mn-ea"/>
                <a:cs typeface="+mn-cs"/>
              </a:rPr>
              <a:t>Flip Flops</a:t>
            </a:r>
            <a:endParaRPr lang="en-IN" sz="2300" b="1" u="sng" dirty="0">
              <a:solidFill>
                <a:srgbClr val="0000FF"/>
              </a:solidFill>
              <a:latin typeface="Arial Black" panose="020B0A04020102020204" pitchFamily="34" charset="0"/>
              <a:ea typeface="+mn-ea"/>
              <a:cs typeface="+mn-cs"/>
            </a:endParaRPr>
          </a:p>
        </p:txBody>
      </p:sp>
      <p:sp>
        <p:nvSpPr>
          <p:cNvPr id="3" name="Content Placeholder 2">
            <a:extLst>
              <a:ext uri="{FF2B5EF4-FFF2-40B4-BE49-F238E27FC236}">
                <a16:creationId xmlns:a16="http://schemas.microsoft.com/office/drawing/2014/main" id="{39EB6493-B717-48F8-9407-01DD8CF0A3CF}"/>
              </a:ext>
            </a:extLst>
          </p:cNvPr>
          <p:cNvSpPr>
            <a:spLocks noGrp="1"/>
          </p:cNvSpPr>
          <p:nvPr>
            <p:ph idx="1"/>
          </p:nvPr>
        </p:nvSpPr>
        <p:spPr>
          <a:xfrm>
            <a:off x="657449" y="514350"/>
            <a:ext cx="5915025" cy="2667000"/>
          </a:xfrm>
        </p:spPr>
        <p:txBody>
          <a:bodyPr>
            <a:normAutofit/>
          </a:bodyPr>
          <a:lstStyle/>
          <a:p>
            <a:pPr algn="just">
              <a:lnSpc>
                <a:spcPct val="150000"/>
              </a:lnSpc>
              <a:spcBef>
                <a:spcPts val="0"/>
              </a:spcBef>
            </a:pPr>
            <a:r>
              <a:rPr lang="en-US" sz="1800" dirty="0"/>
              <a:t>Flip flops are the basic </a:t>
            </a:r>
            <a:r>
              <a:rPr lang="en-US" sz="1800" dirty="0">
                <a:solidFill>
                  <a:srgbClr val="C00000"/>
                </a:solidFill>
              </a:rPr>
              <a:t>building blocks of any sequential circuit</a:t>
            </a:r>
            <a:r>
              <a:rPr lang="en-US" sz="1800" dirty="0"/>
              <a:t>.</a:t>
            </a:r>
          </a:p>
          <a:p>
            <a:pPr algn="just">
              <a:lnSpc>
                <a:spcPct val="150000"/>
              </a:lnSpc>
              <a:spcBef>
                <a:spcPts val="0"/>
              </a:spcBef>
            </a:pPr>
            <a:r>
              <a:rPr lang="en-US" sz="1800" dirty="0"/>
              <a:t>One flip flop </a:t>
            </a:r>
            <a:r>
              <a:rPr lang="en-US" sz="1800" dirty="0">
                <a:solidFill>
                  <a:srgbClr val="C00000"/>
                </a:solidFill>
              </a:rPr>
              <a:t>can store one bit of information</a:t>
            </a:r>
            <a:r>
              <a:rPr lang="en-US" sz="1800" dirty="0"/>
              <a:t>.</a:t>
            </a:r>
          </a:p>
          <a:p>
            <a:pPr algn="just">
              <a:lnSpc>
                <a:spcPct val="150000"/>
              </a:lnSpc>
              <a:spcBef>
                <a:spcPts val="0"/>
              </a:spcBef>
            </a:pPr>
            <a:r>
              <a:rPr lang="en-US" sz="1800" dirty="0"/>
              <a:t>A flip flop is a </a:t>
            </a:r>
            <a:r>
              <a:rPr lang="en-US" sz="1800" dirty="0">
                <a:solidFill>
                  <a:srgbClr val="C00000"/>
                </a:solidFill>
              </a:rPr>
              <a:t>bistable electronic circuit having two stable states i.e. its output is either low or high</a:t>
            </a:r>
            <a:r>
              <a:rPr lang="en-US" dirty="0">
                <a:solidFill>
                  <a:srgbClr val="C00000"/>
                </a:solidFill>
              </a:rPr>
              <a:t>. </a:t>
            </a:r>
          </a:p>
          <a:p>
            <a:endParaRPr lang="en-IN" dirty="0"/>
          </a:p>
        </p:txBody>
      </p:sp>
      <p:pic>
        <p:nvPicPr>
          <p:cNvPr id="1027" name="Picture 3"/>
          <p:cNvPicPr>
            <a:picLocks noChangeAspect="1" noChangeArrowheads="1"/>
          </p:cNvPicPr>
          <p:nvPr/>
        </p:nvPicPr>
        <p:blipFill>
          <a:blip r:embed="rId2"/>
          <a:srcRect/>
          <a:stretch>
            <a:fillRect/>
          </a:stretch>
        </p:blipFill>
        <p:spPr bwMode="auto">
          <a:xfrm>
            <a:off x="685800" y="2724150"/>
            <a:ext cx="3676650" cy="2133600"/>
          </a:xfrm>
          <a:prstGeom prst="rect">
            <a:avLst/>
          </a:prstGeom>
          <a:noFill/>
          <a:ln w="9525">
            <a:noFill/>
            <a:miter lim="800000"/>
            <a:headEnd/>
            <a:tailEnd/>
          </a:ln>
          <a:effectLst/>
        </p:spPr>
      </p:pic>
      <p:sp>
        <p:nvSpPr>
          <p:cNvPr id="6" name="TextBox 5"/>
          <p:cNvSpPr txBox="1"/>
          <p:nvPr/>
        </p:nvSpPr>
        <p:spPr>
          <a:xfrm>
            <a:off x="4419600" y="2647950"/>
            <a:ext cx="2286000" cy="2554545"/>
          </a:xfrm>
          <a:prstGeom prst="rect">
            <a:avLst/>
          </a:prstGeom>
          <a:noFill/>
        </p:spPr>
        <p:txBody>
          <a:bodyPr wrap="square" rtlCol="0">
            <a:spAutoFit/>
          </a:bodyPr>
          <a:lstStyle/>
          <a:p>
            <a:pPr marL="342900" indent="-342900">
              <a:buAutoNum type="alphaUcParenBoth"/>
            </a:pPr>
            <a:r>
              <a:rPr lang="en-US" sz="1600" dirty="0"/>
              <a:t>when A=0,</a:t>
            </a:r>
          </a:p>
          <a:p>
            <a:pPr marL="342900" indent="-342900"/>
            <a:r>
              <a:rPr lang="en-US" sz="1600" dirty="0"/>
              <a:t> (</a:t>
            </a:r>
            <a:r>
              <a:rPr lang="en-US" sz="1600" dirty="0" err="1"/>
              <a:t>i</a:t>
            </a:r>
            <a:r>
              <a:rPr lang="en-US" sz="1600" dirty="0"/>
              <a:t>) In inverter1, Q = A'= B= 1 </a:t>
            </a:r>
          </a:p>
          <a:p>
            <a:pPr marL="342900" indent="-342900"/>
            <a:r>
              <a:rPr lang="en-US" sz="1600" dirty="0"/>
              <a:t>(ii)In inverter2, Q' = B' = A = 0 </a:t>
            </a:r>
          </a:p>
          <a:p>
            <a:pPr marL="342900" indent="-342900"/>
            <a:r>
              <a:rPr lang="en-US" sz="1600" dirty="0"/>
              <a:t>(B) when A=1,</a:t>
            </a:r>
          </a:p>
          <a:p>
            <a:pPr marL="342900" indent="-342900"/>
            <a:r>
              <a:rPr lang="en-US" sz="1600" dirty="0"/>
              <a:t> (</a:t>
            </a:r>
            <a:r>
              <a:rPr lang="en-US" sz="1600" dirty="0" err="1"/>
              <a:t>i</a:t>
            </a:r>
            <a:r>
              <a:rPr lang="en-US" sz="1600" dirty="0"/>
              <a:t>) In inverter1, Q = A'= B= 0</a:t>
            </a:r>
          </a:p>
          <a:p>
            <a:pPr marL="342900" indent="-342900"/>
            <a:r>
              <a:rPr lang="en-US" sz="1600" dirty="0"/>
              <a:t> (ii)In inverter2, Q' = B' = A = 1 </a:t>
            </a:r>
          </a:p>
        </p:txBody>
      </p:sp>
      <p:sp>
        <p:nvSpPr>
          <p:cNvPr id="7" name="TextBox 6"/>
          <p:cNvSpPr txBox="1"/>
          <p:nvPr/>
        </p:nvSpPr>
        <p:spPr>
          <a:xfrm>
            <a:off x="1143000" y="4857750"/>
            <a:ext cx="1961691" cy="338554"/>
          </a:xfrm>
          <a:prstGeom prst="rect">
            <a:avLst/>
          </a:prstGeom>
          <a:noFill/>
        </p:spPr>
        <p:txBody>
          <a:bodyPr wrap="none" rtlCol="0">
            <a:spAutoFit/>
          </a:bodyPr>
          <a:lstStyle/>
          <a:p>
            <a:r>
              <a:rPr lang="en-US" sz="1600" b="1" dirty="0"/>
              <a:t>One bit memory cell </a:t>
            </a:r>
          </a:p>
        </p:txBody>
      </p:sp>
    </p:spTree>
    <p:extLst>
      <p:ext uri="{BB962C8B-B14F-4D97-AF65-F5344CB8AC3E}">
        <p14:creationId xmlns:p14="http://schemas.microsoft.com/office/powerpoint/2010/main" val="3158470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85C7A-4F43-4F4F-9271-F7704D6DA13C}"/>
              </a:ext>
            </a:extLst>
          </p:cNvPr>
          <p:cNvSpPr>
            <a:spLocks noGrp="1"/>
          </p:cNvSpPr>
          <p:nvPr>
            <p:ph type="title"/>
          </p:nvPr>
        </p:nvSpPr>
        <p:spPr>
          <a:xfrm>
            <a:off x="631578" y="155181"/>
            <a:ext cx="5915025" cy="640158"/>
          </a:xfrm>
        </p:spPr>
        <p:txBody>
          <a:bodyPr/>
          <a:lstStyle/>
          <a:p>
            <a:r>
              <a:rPr lang="en-US" sz="2400" b="1" u="sng" dirty="0">
                <a:solidFill>
                  <a:srgbClr val="0000FF"/>
                </a:solidFill>
                <a:latin typeface="Arial Black" panose="020B0A04020102020204" pitchFamily="34" charset="0"/>
              </a:rPr>
              <a:t>Concept of Binary Logic </a:t>
            </a:r>
            <a:endParaRPr lang="en-IN" sz="2400" b="1" u="sng" dirty="0">
              <a:solidFill>
                <a:srgbClr val="0000FF"/>
              </a:solidFill>
              <a:latin typeface="Arial Black" panose="020B0A04020102020204" pitchFamily="34" charset="0"/>
            </a:endParaRPr>
          </a:p>
        </p:txBody>
      </p:sp>
      <p:sp>
        <p:nvSpPr>
          <p:cNvPr id="4" name="Rectangle 3">
            <a:extLst>
              <a:ext uri="{FF2B5EF4-FFF2-40B4-BE49-F238E27FC236}">
                <a16:creationId xmlns:a16="http://schemas.microsoft.com/office/drawing/2014/main" id="{65FAA940-C69A-452E-8A79-8EE2B8DC51DC}"/>
              </a:ext>
            </a:extLst>
          </p:cNvPr>
          <p:cNvSpPr txBox="1">
            <a:spLocks noChangeArrowheads="1"/>
          </p:cNvSpPr>
          <p:nvPr/>
        </p:nvSpPr>
        <p:spPr>
          <a:xfrm>
            <a:off x="631578" y="1123950"/>
            <a:ext cx="8686800" cy="51054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10000"/>
              </a:lnSpc>
            </a:pPr>
            <a:r>
              <a:rPr lang="en-US" dirty="0"/>
              <a:t>A </a:t>
            </a:r>
            <a:r>
              <a:rPr lang="en-US" dirty="0">
                <a:solidFill>
                  <a:srgbClr val="C00000"/>
                </a:solidFill>
              </a:rPr>
              <a:t>binary quantity</a:t>
            </a:r>
            <a:r>
              <a:rPr lang="en-US" dirty="0"/>
              <a:t> is one that can take only </a:t>
            </a:r>
            <a:r>
              <a:rPr lang="en-US" dirty="0">
                <a:solidFill>
                  <a:srgbClr val="C00000"/>
                </a:solidFill>
              </a:rPr>
              <a:t>2 states</a:t>
            </a:r>
            <a:r>
              <a:rPr lang="en-US" dirty="0"/>
              <a:t>.</a:t>
            </a:r>
          </a:p>
          <a:p>
            <a:pPr>
              <a:lnSpc>
                <a:spcPct val="110000"/>
              </a:lnSpc>
              <a:buFont typeface="Wingdings" pitchFamily="2" charset="2"/>
              <a:buNone/>
            </a:pPr>
            <a:endParaRPr lang="en-US" dirty="0"/>
          </a:p>
        </p:txBody>
      </p:sp>
      <p:pic>
        <p:nvPicPr>
          <p:cNvPr id="5" name="Picture 7" descr="C09NF01">
            <a:extLst>
              <a:ext uri="{FF2B5EF4-FFF2-40B4-BE49-F238E27FC236}">
                <a16:creationId xmlns:a16="http://schemas.microsoft.com/office/drawing/2014/main" id="{E69CCE2D-F362-4205-B3E0-0F05274F7A49}"/>
              </a:ext>
            </a:extLst>
          </p:cNvPr>
          <p:cNvPicPr>
            <a:picLocks noChangeAspect="1" noChangeArrowheads="1"/>
          </p:cNvPicPr>
          <p:nvPr/>
        </p:nvPicPr>
        <p:blipFill>
          <a:blip r:embed="rId2"/>
          <a:srcRect/>
          <a:stretch>
            <a:fillRect/>
          </a:stretch>
        </p:blipFill>
        <p:spPr bwMode="auto">
          <a:xfrm>
            <a:off x="762000" y="1665288"/>
            <a:ext cx="3382126" cy="1668462"/>
          </a:xfrm>
          <a:prstGeom prst="rect">
            <a:avLst/>
          </a:prstGeom>
          <a:noFill/>
          <a:ln w="9525">
            <a:noFill/>
            <a:miter lim="800000"/>
            <a:headEnd/>
            <a:tailEnd/>
          </a:ln>
        </p:spPr>
      </p:pic>
      <p:graphicFrame>
        <p:nvGraphicFramePr>
          <p:cNvPr id="6" name="Group 40">
            <a:extLst>
              <a:ext uri="{FF2B5EF4-FFF2-40B4-BE49-F238E27FC236}">
                <a16:creationId xmlns:a16="http://schemas.microsoft.com/office/drawing/2014/main" id="{11F868AD-F914-4055-AB32-AC5495EA6A24}"/>
              </a:ext>
            </a:extLst>
          </p:cNvPr>
          <p:cNvGraphicFramePr>
            <a:graphicFrameLocks noGrp="1"/>
          </p:cNvGraphicFramePr>
          <p:nvPr>
            <p:extLst>
              <p:ext uri="{D42A27DB-BD31-4B8C-83A1-F6EECF244321}">
                <p14:modId xmlns:p14="http://schemas.microsoft.com/office/powerpoint/2010/main" val="306683750"/>
              </p:ext>
            </p:extLst>
          </p:nvPr>
        </p:nvGraphicFramePr>
        <p:xfrm>
          <a:off x="4724400" y="1977231"/>
          <a:ext cx="1752601" cy="1189038"/>
        </p:xfrm>
        <a:graphic>
          <a:graphicData uri="http://schemas.openxmlformats.org/drawingml/2006/table">
            <a:tbl>
              <a:tblPr/>
              <a:tblGrid>
                <a:gridCol w="1074733">
                  <a:extLst>
                    <a:ext uri="{9D8B030D-6E8A-4147-A177-3AD203B41FA5}">
                      <a16:colId xmlns:a16="http://schemas.microsoft.com/office/drawing/2014/main" val="20000"/>
                    </a:ext>
                  </a:extLst>
                </a:gridCol>
                <a:gridCol w="677868">
                  <a:extLst>
                    <a:ext uri="{9D8B030D-6E8A-4147-A177-3AD203B41FA5}">
                      <a16:colId xmlns:a16="http://schemas.microsoft.com/office/drawing/2014/main" val="20001"/>
                    </a:ext>
                  </a:extLst>
                </a:gridCol>
              </a:tblGrid>
              <a:tr h="317500">
                <a:tc>
                  <a:txBody>
                    <a:bodyPr/>
                    <a:lstStyle/>
                    <a:p>
                      <a:pPr marL="0" marR="0" lvl="0" indent="0" algn="ctr" defTabSz="914400" rtl="0" eaLnBrk="0" fontAlgn="base" latinLnBrk="0" hangingPunct="0">
                        <a:lnSpc>
                          <a:spcPct val="100000"/>
                        </a:lnSpc>
                        <a:spcBef>
                          <a:spcPct val="0"/>
                        </a:spcBef>
                        <a:spcAft>
                          <a:spcPct val="0"/>
                        </a:spcAft>
                        <a:buClrTx/>
                        <a:buSzTx/>
                        <a:buFontTx/>
                        <a:buNone/>
                        <a:tabLst>
                          <a:tab pos="228600" algn="l"/>
                          <a:tab pos="457200" algn="l"/>
                        </a:tabLst>
                      </a:pPr>
                      <a:r>
                        <a:rPr kumimoji="0" lang="en-GB" sz="1400" b="1" i="0" u="none" strike="noStrike" cap="none" normalizeH="0" baseline="0" dirty="0">
                          <a:ln>
                            <a:noFill/>
                          </a:ln>
                          <a:solidFill>
                            <a:schemeClr val="tx1"/>
                          </a:solidFill>
                          <a:effectLst/>
                          <a:latin typeface="Times New Roman" pitchFamily="18" charset="0"/>
                          <a:ea typeface="Times New Roman" pitchFamily="18" charset="0"/>
                          <a:cs typeface="Arial" charset="0"/>
                        </a:rPr>
                        <a:t>S</a:t>
                      </a:r>
                    </a:p>
                  </a:txBody>
                  <a:tcPr horzOverflow="overflow">
                    <a:lnL cap="flat">
                      <a:noFill/>
                    </a:lnL>
                    <a:lnR w="25400" cap="flat" cmpd="sng" algn="ctr">
                      <a:solidFill>
                        <a:srgbClr val="000000"/>
                      </a:solidFill>
                      <a:prstDash val="solid"/>
                      <a:round/>
                      <a:headEnd type="none" w="med" len="med"/>
                      <a:tailEnd type="none" w="med" len="med"/>
                    </a:lnR>
                    <a:lnT cap="flat">
                      <a:noFill/>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tab pos="228600" algn="l"/>
                          <a:tab pos="457200" algn="l"/>
                        </a:tabLst>
                      </a:pPr>
                      <a:r>
                        <a:rPr kumimoji="0" lang="en-GB" sz="1400" b="1" i="0" u="none" strike="noStrike" cap="none" normalizeH="0" baseline="0" dirty="0">
                          <a:ln>
                            <a:noFill/>
                          </a:ln>
                          <a:solidFill>
                            <a:schemeClr val="tx1"/>
                          </a:solidFill>
                          <a:effectLst/>
                          <a:latin typeface="Times New Roman" pitchFamily="18" charset="0"/>
                          <a:ea typeface="Times New Roman" pitchFamily="18" charset="0"/>
                          <a:cs typeface="Arial" charset="0"/>
                        </a:rPr>
                        <a:t>L</a:t>
                      </a:r>
                    </a:p>
                  </a:txBody>
                  <a:tcPr horzOverflow="overflow">
                    <a:lnL w="25400" cap="flat" cmpd="sng" algn="ctr">
                      <a:solidFill>
                        <a:srgbClr val="000000"/>
                      </a:solidFill>
                      <a:prstDash val="solid"/>
                      <a:round/>
                      <a:headEnd type="none" w="med" len="med"/>
                      <a:tailEnd type="none" w="med" len="med"/>
                    </a:lnL>
                    <a:lnR cap="flat">
                      <a:noFill/>
                    </a:lnR>
                    <a:lnT cap="flat">
                      <a:noFill/>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5913">
                <a:tc>
                  <a:txBody>
                    <a:bodyPr/>
                    <a:lstStyle/>
                    <a:p>
                      <a:pPr marL="0" marR="0" lvl="0" indent="0" algn="ctr" defTabSz="914400" rtl="0" eaLnBrk="0" fontAlgn="base" latinLnBrk="0" hangingPunct="0">
                        <a:lnSpc>
                          <a:spcPct val="100000"/>
                        </a:lnSpc>
                        <a:spcBef>
                          <a:spcPct val="0"/>
                        </a:spcBef>
                        <a:spcAft>
                          <a:spcPct val="0"/>
                        </a:spcAft>
                        <a:buClrTx/>
                        <a:buSzTx/>
                        <a:buFontTx/>
                        <a:buNone/>
                        <a:tabLst>
                          <a:tab pos="228600" algn="l"/>
                          <a:tab pos="457200" algn="l"/>
                        </a:tabLst>
                      </a:pPr>
                      <a:r>
                        <a:rPr kumimoji="0" lang="en-GB" sz="1400" b="1" i="0" u="none" strike="noStrike" cap="none" normalizeH="0" baseline="0" dirty="0">
                          <a:ln>
                            <a:noFill/>
                          </a:ln>
                          <a:solidFill>
                            <a:schemeClr val="tx1"/>
                          </a:solidFill>
                          <a:effectLst/>
                          <a:latin typeface="Times New Roman" pitchFamily="18" charset="0"/>
                          <a:ea typeface="Times New Roman" pitchFamily="18" charset="0"/>
                          <a:cs typeface="Arial" charset="0"/>
                        </a:rPr>
                        <a:t>OPEN</a:t>
                      </a:r>
                    </a:p>
                  </a:txBody>
                  <a:tcPr horzOverflow="overflow">
                    <a:lnL cap="flat">
                      <a:noFill/>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tab pos="228600" algn="l"/>
                          <a:tab pos="457200" algn="l"/>
                        </a:tabLst>
                      </a:pPr>
                      <a:r>
                        <a:rPr kumimoji="0" lang="en-GB" sz="1400" b="1" i="0" u="none" strike="noStrike" cap="none" normalizeH="0" baseline="0" dirty="0">
                          <a:ln>
                            <a:noFill/>
                          </a:ln>
                          <a:solidFill>
                            <a:schemeClr val="tx1"/>
                          </a:solidFill>
                          <a:effectLst/>
                          <a:latin typeface="Times New Roman" pitchFamily="18" charset="0"/>
                          <a:ea typeface="Times New Roman" pitchFamily="18" charset="0"/>
                          <a:cs typeface="Arial" charset="0"/>
                        </a:rPr>
                        <a:t>OFF</a:t>
                      </a:r>
                    </a:p>
                  </a:txBody>
                  <a:tcPr horzOverflow="overflow">
                    <a:lnL w="254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555625">
                <a:tc>
                  <a:txBody>
                    <a:bodyPr/>
                    <a:lstStyle/>
                    <a:p>
                      <a:pPr marL="0" marR="0" lvl="0" indent="0" algn="ctr" defTabSz="914400" rtl="0" eaLnBrk="0" fontAlgn="base" latinLnBrk="0" hangingPunct="0">
                        <a:lnSpc>
                          <a:spcPct val="100000"/>
                        </a:lnSpc>
                        <a:spcBef>
                          <a:spcPct val="0"/>
                        </a:spcBef>
                        <a:spcAft>
                          <a:spcPct val="0"/>
                        </a:spcAft>
                        <a:buClrTx/>
                        <a:buSzTx/>
                        <a:buFontTx/>
                        <a:buNone/>
                        <a:tabLst>
                          <a:tab pos="228600" algn="l"/>
                          <a:tab pos="457200" algn="l"/>
                        </a:tabLst>
                      </a:pPr>
                      <a:r>
                        <a:rPr kumimoji="0" lang="en-GB" sz="1400" b="1" i="0" u="none" strike="noStrike" cap="none" normalizeH="0" baseline="0">
                          <a:ln>
                            <a:noFill/>
                          </a:ln>
                          <a:solidFill>
                            <a:schemeClr val="tx1"/>
                          </a:solidFill>
                          <a:effectLst/>
                          <a:latin typeface="Times New Roman" pitchFamily="18" charset="0"/>
                          <a:ea typeface="Times New Roman" pitchFamily="18" charset="0"/>
                          <a:cs typeface="Arial" charset="0"/>
                        </a:rPr>
                        <a:t>CLOSED</a:t>
                      </a:r>
                    </a:p>
                  </a:txBody>
                  <a:tcPr horzOverflow="overflow">
                    <a:lnL cap="flat">
                      <a:noFill/>
                    </a:lnL>
                    <a:lnR w="25400" cap="flat" cmpd="sng" algn="ctr">
                      <a:solidFill>
                        <a:srgbClr val="000000"/>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tab pos="228600" algn="l"/>
                          <a:tab pos="457200" algn="l"/>
                        </a:tabLst>
                      </a:pPr>
                      <a:r>
                        <a:rPr kumimoji="0" lang="en-GB" sz="1400" b="1" i="0" u="none" strike="noStrike" cap="none" normalizeH="0" baseline="0" dirty="0">
                          <a:ln>
                            <a:noFill/>
                          </a:ln>
                          <a:solidFill>
                            <a:schemeClr val="tx1"/>
                          </a:solidFill>
                          <a:effectLst/>
                          <a:latin typeface="Times New Roman" pitchFamily="18" charset="0"/>
                          <a:ea typeface="Times New Roman" pitchFamily="18" charset="0"/>
                          <a:cs typeface="Arial" charset="0"/>
                        </a:rPr>
                        <a:t>ON</a:t>
                      </a:r>
                    </a:p>
                  </a:txBody>
                  <a:tcPr horzOverflow="overflow">
                    <a:lnL w="25400" cap="flat" cmpd="sng" algn="ctr">
                      <a:solidFill>
                        <a:srgbClr val="000000"/>
                      </a:solidFill>
                      <a:prstDash val="solid"/>
                      <a:round/>
                      <a:headEnd type="none" w="med" len="med"/>
                      <a:tailEnd type="none" w="med" len="med"/>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7" name="Group 69">
            <a:extLst>
              <a:ext uri="{FF2B5EF4-FFF2-40B4-BE49-F238E27FC236}">
                <a16:creationId xmlns:a16="http://schemas.microsoft.com/office/drawing/2014/main" id="{1D65E699-A6C7-4B47-AA9C-B346A2F0E12F}"/>
              </a:ext>
            </a:extLst>
          </p:cNvPr>
          <p:cNvGraphicFramePr>
            <a:graphicFrameLocks noGrp="1"/>
          </p:cNvGraphicFramePr>
          <p:nvPr>
            <p:extLst>
              <p:ext uri="{D42A27DB-BD31-4B8C-83A1-F6EECF244321}">
                <p14:modId xmlns:p14="http://schemas.microsoft.com/office/powerpoint/2010/main" val="374851153"/>
              </p:ext>
            </p:extLst>
          </p:nvPr>
        </p:nvGraphicFramePr>
        <p:xfrm>
          <a:off x="4967890" y="3494880"/>
          <a:ext cx="1752600" cy="1042989"/>
        </p:xfrm>
        <a:graphic>
          <a:graphicData uri="http://schemas.openxmlformats.org/drawingml/2006/table">
            <a:tbl>
              <a:tblPr/>
              <a:tblGrid>
                <a:gridCol w="876300">
                  <a:extLst>
                    <a:ext uri="{9D8B030D-6E8A-4147-A177-3AD203B41FA5}">
                      <a16:colId xmlns:a16="http://schemas.microsoft.com/office/drawing/2014/main" val="20000"/>
                    </a:ext>
                  </a:extLst>
                </a:gridCol>
                <a:gridCol w="876300">
                  <a:extLst>
                    <a:ext uri="{9D8B030D-6E8A-4147-A177-3AD203B41FA5}">
                      <a16:colId xmlns:a16="http://schemas.microsoft.com/office/drawing/2014/main" val="20001"/>
                    </a:ext>
                  </a:extLst>
                </a:gridCol>
              </a:tblGrid>
              <a:tr h="348127">
                <a:tc>
                  <a:txBody>
                    <a:bodyPr/>
                    <a:lstStyle/>
                    <a:p>
                      <a:pPr marL="0" marR="0" lvl="0" indent="0" algn="ctr" defTabSz="914400" rtl="0" eaLnBrk="0" fontAlgn="base" latinLnBrk="0" hangingPunct="0">
                        <a:lnSpc>
                          <a:spcPct val="100000"/>
                        </a:lnSpc>
                        <a:spcBef>
                          <a:spcPct val="0"/>
                        </a:spcBef>
                        <a:spcAft>
                          <a:spcPct val="0"/>
                        </a:spcAft>
                        <a:buClrTx/>
                        <a:buSzTx/>
                        <a:buFontTx/>
                        <a:buNone/>
                        <a:tabLst>
                          <a:tab pos="228600" algn="l"/>
                          <a:tab pos="457200" algn="l"/>
                        </a:tabLst>
                      </a:pPr>
                      <a:r>
                        <a:rPr kumimoji="0" lang="en-GB" sz="1400" b="1" i="1"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S</a:t>
                      </a:r>
                      <a:endParaRPr kumimoji="0" lang="en-GB" sz="14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endParaRPr>
                    </a:p>
                  </a:txBody>
                  <a:tcPr horzOverflow="overflow">
                    <a:lnL cap="flat">
                      <a:noFill/>
                    </a:lnL>
                    <a:lnR w="25400" cap="flat" cmpd="sng" algn="ctr">
                      <a:solidFill>
                        <a:srgbClr val="000000"/>
                      </a:solidFill>
                      <a:prstDash val="solid"/>
                      <a:round/>
                      <a:headEnd type="none" w="med" len="med"/>
                      <a:tailEnd type="none" w="med" len="med"/>
                    </a:lnR>
                    <a:lnT cap="flat">
                      <a:noFill/>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tab pos="228600" algn="l"/>
                          <a:tab pos="457200" algn="l"/>
                        </a:tabLst>
                      </a:pPr>
                      <a:r>
                        <a:rPr kumimoji="0" lang="en-GB" sz="1400" b="1" i="1"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L</a:t>
                      </a:r>
                      <a:endParaRPr kumimoji="0" lang="en-GB" sz="14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endParaRPr>
                    </a:p>
                  </a:txBody>
                  <a:tcPr horzOverflow="overflow">
                    <a:lnL w="25400" cap="flat" cmpd="sng" algn="ctr">
                      <a:solidFill>
                        <a:srgbClr val="000000"/>
                      </a:solidFill>
                      <a:prstDash val="solid"/>
                      <a:round/>
                      <a:headEnd type="none" w="med" len="med"/>
                      <a:tailEnd type="none" w="med" len="med"/>
                    </a:lnL>
                    <a:lnR cap="flat">
                      <a:noFill/>
                    </a:lnR>
                    <a:lnT cap="flat">
                      <a:noFill/>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6735">
                <a:tc>
                  <a:txBody>
                    <a:bodyPr/>
                    <a:lstStyle/>
                    <a:p>
                      <a:pPr marL="0" marR="0" lvl="0" indent="0" algn="ctr" defTabSz="914400" rtl="0" eaLnBrk="0" fontAlgn="base" latinLnBrk="0" hangingPunct="0">
                        <a:lnSpc>
                          <a:spcPct val="100000"/>
                        </a:lnSpc>
                        <a:spcBef>
                          <a:spcPct val="0"/>
                        </a:spcBef>
                        <a:spcAft>
                          <a:spcPct val="0"/>
                        </a:spcAft>
                        <a:buClrTx/>
                        <a:buSzTx/>
                        <a:buFontTx/>
                        <a:buNone/>
                        <a:tabLst>
                          <a:tab pos="228600" algn="l"/>
                          <a:tab pos="457200" algn="l"/>
                        </a:tabLst>
                      </a:pPr>
                      <a:r>
                        <a:rPr kumimoji="0" lang="en-GB" sz="14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0</a:t>
                      </a:r>
                    </a:p>
                  </a:txBody>
                  <a:tcPr horzOverflow="overflow">
                    <a:lnL cap="flat">
                      <a:noFill/>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tab pos="228600" algn="l"/>
                          <a:tab pos="457200" algn="l"/>
                        </a:tabLst>
                      </a:pPr>
                      <a:r>
                        <a:rPr kumimoji="0" lang="en-GB" sz="14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0</a:t>
                      </a:r>
                    </a:p>
                  </a:txBody>
                  <a:tcPr horzOverflow="overflow">
                    <a:lnL w="254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348127">
                <a:tc>
                  <a:txBody>
                    <a:bodyPr/>
                    <a:lstStyle/>
                    <a:p>
                      <a:pPr marL="0" marR="0" lvl="0" indent="0" algn="ctr" defTabSz="914400" rtl="0" eaLnBrk="0" fontAlgn="base" latinLnBrk="0" hangingPunct="0">
                        <a:lnSpc>
                          <a:spcPct val="100000"/>
                        </a:lnSpc>
                        <a:spcBef>
                          <a:spcPct val="0"/>
                        </a:spcBef>
                        <a:spcAft>
                          <a:spcPct val="0"/>
                        </a:spcAft>
                        <a:buClrTx/>
                        <a:buSzTx/>
                        <a:buFontTx/>
                        <a:buNone/>
                        <a:tabLst>
                          <a:tab pos="228600" algn="l"/>
                          <a:tab pos="457200" algn="l"/>
                        </a:tabLst>
                      </a:pPr>
                      <a:r>
                        <a:rPr kumimoji="0" lang="en-GB" sz="1400" b="1" i="0" u="none" strike="noStrike" cap="none" normalizeH="0" baseline="0">
                          <a:ln>
                            <a:noFill/>
                          </a:ln>
                          <a:solidFill>
                            <a:schemeClr val="tx1"/>
                          </a:solidFill>
                          <a:effectLst/>
                          <a:latin typeface="Times New Roman" pitchFamily="18" charset="0"/>
                          <a:ea typeface="Times New Roman" pitchFamily="18" charset="0"/>
                          <a:cs typeface="Times New Roman" pitchFamily="18" charset="0"/>
                        </a:rPr>
                        <a:t>1</a:t>
                      </a:r>
                    </a:p>
                  </a:txBody>
                  <a:tcPr horzOverflow="overflow">
                    <a:lnL cap="flat">
                      <a:noFill/>
                    </a:lnL>
                    <a:lnR w="25400" cap="flat" cmpd="sng" algn="ctr">
                      <a:solidFill>
                        <a:srgbClr val="000000"/>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tab pos="228600" algn="l"/>
                          <a:tab pos="457200" algn="l"/>
                        </a:tabLst>
                      </a:pPr>
                      <a:r>
                        <a:rPr kumimoji="0" lang="en-GB" sz="14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1</a:t>
                      </a:r>
                    </a:p>
                  </a:txBody>
                  <a:tcPr horzOverflow="overflow">
                    <a:lnL w="25400" cap="flat" cmpd="sng" algn="ctr">
                      <a:solidFill>
                        <a:srgbClr val="000000"/>
                      </a:solidFill>
                      <a:prstDash val="solid"/>
                      <a:round/>
                      <a:headEnd type="none" w="med" len="med"/>
                      <a:tailEnd type="none" w="med" len="med"/>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14141747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E3990-DFC2-466C-9EBF-D40A33F56CFC}"/>
              </a:ext>
            </a:extLst>
          </p:cNvPr>
          <p:cNvSpPr>
            <a:spLocks noGrp="1"/>
          </p:cNvSpPr>
          <p:nvPr>
            <p:ph type="title"/>
          </p:nvPr>
        </p:nvSpPr>
        <p:spPr>
          <a:xfrm>
            <a:off x="649299" y="273844"/>
            <a:ext cx="5915025" cy="392906"/>
          </a:xfrm>
        </p:spPr>
        <p:txBody>
          <a:bodyPr>
            <a:normAutofit fontScale="90000"/>
          </a:bodyPr>
          <a:lstStyle/>
          <a:p>
            <a:r>
              <a:rPr lang="en-US" sz="2300" b="1" u="sng" dirty="0">
                <a:solidFill>
                  <a:srgbClr val="0000FF"/>
                </a:solidFill>
                <a:latin typeface="Arial Black" panose="020B0A04020102020204" pitchFamily="34" charset="0"/>
                <a:ea typeface="+mn-ea"/>
                <a:cs typeface="+mn-cs"/>
              </a:rPr>
              <a:t>Latch</a:t>
            </a:r>
            <a:endParaRPr lang="en-IN" sz="2300" b="1" u="sng" dirty="0">
              <a:solidFill>
                <a:srgbClr val="0000FF"/>
              </a:solidFill>
              <a:latin typeface="Arial Black" panose="020B0A04020102020204" pitchFamily="34" charset="0"/>
              <a:ea typeface="+mn-ea"/>
              <a:cs typeface="+mn-cs"/>
            </a:endParaRPr>
          </a:p>
        </p:txBody>
      </p:sp>
      <p:sp>
        <p:nvSpPr>
          <p:cNvPr id="3" name="Content Placeholder 2">
            <a:extLst>
              <a:ext uri="{FF2B5EF4-FFF2-40B4-BE49-F238E27FC236}">
                <a16:creationId xmlns:a16="http://schemas.microsoft.com/office/drawing/2014/main" id="{20C1C7B4-D05F-4CF2-A97F-009A1E662F70}"/>
              </a:ext>
            </a:extLst>
          </p:cNvPr>
          <p:cNvSpPr>
            <a:spLocks noGrp="1"/>
          </p:cNvSpPr>
          <p:nvPr>
            <p:ph idx="1"/>
          </p:nvPr>
        </p:nvSpPr>
        <p:spPr>
          <a:xfrm>
            <a:off x="762000" y="666750"/>
            <a:ext cx="5915025" cy="4202906"/>
          </a:xfrm>
        </p:spPr>
        <p:txBody>
          <a:bodyPr>
            <a:normAutofit fontScale="25000" lnSpcReduction="20000"/>
          </a:bodyPr>
          <a:lstStyle/>
          <a:p>
            <a:pPr algn="just">
              <a:lnSpc>
                <a:spcPct val="160000"/>
              </a:lnSpc>
              <a:spcBef>
                <a:spcPts val="0"/>
              </a:spcBef>
            </a:pPr>
            <a:r>
              <a:rPr lang="en-US" sz="7200" dirty="0"/>
              <a:t>The most elementary form of Flip flops is a Latch.</a:t>
            </a:r>
          </a:p>
          <a:p>
            <a:pPr algn="just">
              <a:lnSpc>
                <a:spcPct val="160000"/>
              </a:lnSpc>
              <a:spcBef>
                <a:spcPts val="0"/>
              </a:spcBef>
            </a:pPr>
            <a:r>
              <a:rPr lang="en-US" sz="7200" dirty="0"/>
              <a:t>Latch has two stable output states Q and Q.</a:t>
            </a:r>
          </a:p>
          <a:p>
            <a:pPr algn="just">
              <a:lnSpc>
                <a:spcPct val="160000"/>
              </a:lnSpc>
              <a:spcBef>
                <a:spcPts val="0"/>
              </a:spcBef>
            </a:pPr>
            <a:r>
              <a:rPr lang="en-US" sz="7200" dirty="0"/>
              <a:t>The outputs Q and Q are always complementary.</a:t>
            </a:r>
          </a:p>
          <a:p>
            <a:pPr algn="just">
              <a:lnSpc>
                <a:spcPct val="160000"/>
              </a:lnSpc>
              <a:spcBef>
                <a:spcPts val="0"/>
              </a:spcBef>
            </a:pPr>
            <a:r>
              <a:rPr lang="en-US" sz="7200" dirty="0"/>
              <a:t>The circuit has two stable states; in one of the stable Q=high or 1 which is referred to as a 1 state (or set state) whereas in other state Q=0 which is referred to as the 0 state (or reset state).</a:t>
            </a:r>
          </a:p>
          <a:p>
            <a:pPr algn="just">
              <a:lnSpc>
                <a:spcPct val="160000"/>
              </a:lnSpc>
              <a:spcBef>
                <a:spcPts val="0"/>
              </a:spcBef>
            </a:pPr>
            <a:r>
              <a:rPr lang="en-US" sz="7200" dirty="0"/>
              <a:t>If the circuit is in 1 state, it continues to remain in this state and similarly if it is in 0 state, it continues to remain in this state. This property of the circuit is referred to as ‘memory’, i.e. it can store 1-bit of digital information.</a:t>
            </a:r>
          </a:p>
          <a:p>
            <a:endParaRPr lang="en-IN" dirty="0"/>
          </a:p>
        </p:txBody>
      </p:sp>
    </p:spTree>
    <p:extLst>
      <p:ext uri="{BB962C8B-B14F-4D97-AF65-F5344CB8AC3E}">
        <p14:creationId xmlns:p14="http://schemas.microsoft.com/office/powerpoint/2010/main" val="27043771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571500"/>
            <a:ext cx="6000750" cy="44577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8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8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8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p:txBody>
      </p:sp>
      <p:sp>
        <p:nvSpPr>
          <p:cNvPr id="5" name="Rectangle 4"/>
          <p:cNvSpPr/>
          <p:nvPr/>
        </p:nvSpPr>
        <p:spPr>
          <a:xfrm>
            <a:off x="685800" y="57150"/>
            <a:ext cx="600075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1800" b="1" i="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a:p>
            <a:pPr algn="ctr"/>
            <a:r>
              <a:rPr lang="en-US" sz="1800" b="1" i="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FLIP –FLOP using Transistor(Bistable multivibrator)</a:t>
            </a:r>
          </a:p>
          <a:p>
            <a:pPr algn="ctr"/>
            <a:endParaRPr lang="en-US" sz="1800" b="1" dirty="0">
              <a:solidFill>
                <a:srgbClr val="FF0000"/>
              </a:solidFill>
              <a:latin typeface="Times New Roman" pitchFamily="18" charset="0"/>
              <a:ea typeface="Verdana" pitchFamily="34" charset="0"/>
              <a:cs typeface="Times New Roman" pitchFamily="18" charset="0"/>
            </a:endParaRPr>
          </a:p>
        </p:txBody>
      </p:sp>
      <p:grpSp>
        <p:nvGrpSpPr>
          <p:cNvPr id="3" name="Group 2">
            <a:extLst>
              <a:ext uri="{FF2B5EF4-FFF2-40B4-BE49-F238E27FC236}">
                <a16:creationId xmlns:a16="http://schemas.microsoft.com/office/drawing/2014/main" id="{14A6B364-5BBF-4A57-9BBA-724D257CD964}"/>
              </a:ext>
            </a:extLst>
          </p:cNvPr>
          <p:cNvGrpSpPr/>
          <p:nvPr/>
        </p:nvGrpSpPr>
        <p:grpSpPr>
          <a:xfrm>
            <a:off x="9872" y="11034"/>
            <a:ext cx="598487" cy="5132467"/>
            <a:chOff x="13162" y="14712"/>
            <a:chExt cx="797981" cy="6843289"/>
          </a:xfrm>
        </p:grpSpPr>
        <p:pic>
          <p:nvPicPr>
            <p:cNvPr id="7" name="Picture 43"/>
            <p:cNvPicPr>
              <a:picLocks noChangeAspect="1" noChangeArrowheads="1"/>
            </p:cNvPicPr>
            <p:nvPr/>
          </p:nvPicPr>
          <p:blipFill>
            <a:blip r:embed="rId2"/>
            <a:srcRect/>
            <a:stretch>
              <a:fillRect/>
            </a:stretch>
          </p:blipFill>
          <p:spPr bwMode="auto">
            <a:xfrm>
              <a:off x="13162" y="14712"/>
              <a:ext cx="659937" cy="844562"/>
            </a:xfrm>
            <a:prstGeom prst="rect">
              <a:avLst/>
            </a:prstGeom>
            <a:noFill/>
            <a:ln w="9525">
              <a:noFill/>
              <a:miter lim="800000"/>
              <a:headEnd/>
              <a:tailEnd/>
            </a:ln>
          </p:spPr>
        </p:pic>
        <p:sp>
          <p:nvSpPr>
            <p:cNvPr id="11" name="Text Box 14"/>
            <p:cNvSpPr txBox="1">
              <a:spLocks noChangeArrowheads="1"/>
            </p:cNvSpPr>
            <p:nvPr/>
          </p:nvSpPr>
          <p:spPr bwMode="auto">
            <a:xfrm rot="16198651">
              <a:off x="-2440536" y="3619822"/>
              <a:ext cx="5435715" cy="430886"/>
            </a:xfrm>
            <a:prstGeom prst="rect">
              <a:avLst/>
            </a:prstGeom>
            <a:solidFill>
              <a:srgbClr val="000080"/>
            </a:solidFill>
            <a:ln w="9525">
              <a:noFill/>
              <a:miter lim="800000"/>
              <a:headEnd/>
              <a:tailEnd/>
            </a:ln>
          </p:spPr>
          <p:txBody>
            <a:bodyPr wrap="square">
              <a:spAutoFit/>
            </a:bodyPr>
            <a:lstStyle/>
            <a:p>
              <a:pPr>
                <a:spcBef>
                  <a:spcPct val="50000"/>
                </a:spcBef>
              </a:pPr>
              <a:r>
                <a:rPr lang="en-US" sz="1500" b="1" dirty="0">
                  <a:solidFill>
                    <a:schemeClr val="bg1"/>
                  </a:solidFill>
                  <a:latin typeface="Century Gothic" pitchFamily="34" charset="0"/>
                </a:rPr>
                <a:t>Vishwakarma  Institute  of  Technology</a:t>
              </a:r>
            </a:p>
          </p:txBody>
        </p:sp>
        <p:sp>
          <p:nvSpPr>
            <p:cNvPr id="2" name="Text Box 14">
              <a:extLst>
                <a:ext uri="{FF2B5EF4-FFF2-40B4-BE49-F238E27FC236}">
                  <a16:creationId xmlns:a16="http://schemas.microsoft.com/office/drawing/2014/main" id="{08D90372-4075-403D-BB31-3D2C4B3C58A2}"/>
                </a:ext>
              </a:extLst>
            </p:cNvPr>
            <p:cNvSpPr txBox="1">
              <a:spLocks noChangeArrowheads="1"/>
            </p:cNvSpPr>
            <p:nvPr/>
          </p:nvSpPr>
          <p:spPr bwMode="auto">
            <a:xfrm rot="16200000">
              <a:off x="-2345322" y="3701535"/>
              <a:ext cx="5943600" cy="369331"/>
            </a:xfrm>
            <a:prstGeom prst="rect">
              <a:avLst/>
            </a:prstGeom>
            <a:solidFill>
              <a:srgbClr val="FFFF99"/>
            </a:solidFill>
            <a:ln w="9525">
              <a:solidFill>
                <a:srgbClr val="002060"/>
              </a:solidFill>
              <a:miter lim="800000"/>
              <a:headEnd/>
              <a:tailEnd/>
            </a:ln>
          </p:spPr>
          <p:txBody>
            <a:bodyPr wrap="square">
              <a:spAutoFit/>
            </a:bodyPr>
            <a:lstStyle/>
            <a:p>
              <a:pPr>
                <a:spcBef>
                  <a:spcPct val="50000"/>
                </a:spcBef>
              </a:pPr>
              <a:r>
                <a:rPr lang="en-US" sz="1200" b="1" dirty="0">
                  <a:solidFill>
                    <a:srgbClr val="002060"/>
                  </a:solidFill>
                  <a:latin typeface="Century Gothic" pitchFamily="34" charset="0"/>
                </a:rPr>
                <a:t>FY - Department of Engineering, Sciences and Humanities</a:t>
              </a:r>
            </a:p>
          </p:txBody>
        </p:sp>
      </p:grpSp>
      <p:sp>
        <p:nvSpPr>
          <p:cNvPr id="8" name="Content Placeholder 2"/>
          <p:cNvSpPr txBox="1">
            <a:spLocks/>
          </p:cNvSpPr>
          <p:nvPr/>
        </p:nvSpPr>
        <p:spPr>
          <a:xfrm>
            <a:off x="742950" y="742950"/>
            <a:ext cx="5886450" cy="4171950"/>
          </a:xfrm>
          <a:prstGeom prst="rect">
            <a:avLst/>
          </a:prstGeom>
        </p:spPr>
        <p:txBody>
          <a:bodyPr lIns="68580" tIns="34290" rIns="68580" bIns="34290">
            <a:normAutofit/>
          </a:bodyPr>
          <a:lstStyle/>
          <a:p>
            <a:pPr>
              <a:spcBef>
                <a:spcPts val="450"/>
              </a:spcBef>
              <a:buClr>
                <a:schemeClr val="accent1"/>
              </a:buClr>
              <a:buSzPct val="76000"/>
              <a:defRPr/>
            </a:pPr>
            <a:endParaRPr lang="en-US" sz="1200" dirty="0"/>
          </a:p>
        </p:txBody>
      </p:sp>
      <p:sp>
        <p:nvSpPr>
          <p:cNvPr id="10" name="Rectangle 9"/>
          <p:cNvSpPr/>
          <p:nvPr/>
        </p:nvSpPr>
        <p:spPr>
          <a:xfrm>
            <a:off x="742950" y="685801"/>
            <a:ext cx="5886450" cy="415498"/>
          </a:xfrm>
          <a:prstGeom prst="rect">
            <a:avLst/>
          </a:prstGeom>
        </p:spPr>
        <p:txBody>
          <a:bodyPr wrap="square" lIns="68580" tIns="34290" rIns="68580" bIns="34290">
            <a:spAutoFit/>
          </a:bodyPr>
          <a:lstStyle/>
          <a:p>
            <a:pPr algn="just">
              <a:lnSpc>
                <a:spcPct val="150000"/>
              </a:lnSpc>
            </a:pPr>
            <a:endParaRPr lang="en-US" sz="1500" dirty="0">
              <a:solidFill>
                <a:srgbClr val="C00000"/>
              </a:solidFill>
              <a:latin typeface="Times New Roman" pitchFamily="18" charset="0"/>
              <a:cs typeface="Times New Roman" pitchFamily="18" charset="0"/>
            </a:endParaRPr>
          </a:p>
        </p:txBody>
      </p:sp>
      <p:sp>
        <p:nvSpPr>
          <p:cNvPr id="13" name="TextBox 12"/>
          <p:cNvSpPr txBox="1"/>
          <p:nvPr/>
        </p:nvSpPr>
        <p:spPr>
          <a:xfrm>
            <a:off x="742950" y="685801"/>
            <a:ext cx="5886450" cy="623248"/>
          </a:xfrm>
          <a:prstGeom prst="rect">
            <a:avLst/>
          </a:prstGeom>
          <a:noFill/>
        </p:spPr>
        <p:txBody>
          <a:bodyPr wrap="square" lIns="68580" tIns="34290" rIns="68580" bIns="34290" rtlCol="0">
            <a:spAutoFit/>
          </a:bodyPr>
          <a:lstStyle/>
          <a:p>
            <a:pPr algn="just"/>
            <a:endParaRPr lang="en-US" sz="1800" dirty="0">
              <a:latin typeface="Times New Roman" pitchFamily="18" charset="0"/>
              <a:cs typeface="Times New Roman" pitchFamily="18" charset="0"/>
            </a:endParaRPr>
          </a:p>
          <a:p>
            <a:pPr algn="just"/>
            <a:endParaRPr lang="en-US" sz="1800"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3"/>
          <a:srcRect/>
          <a:stretch>
            <a:fillRect/>
          </a:stretch>
        </p:blipFill>
        <p:spPr bwMode="auto">
          <a:xfrm>
            <a:off x="742950" y="571500"/>
            <a:ext cx="4800600" cy="2971800"/>
          </a:xfrm>
          <a:prstGeom prst="rect">
            <a:avLst/>
          </a:prstGeom>
          <a:noFill/>
          <a:ln w="9525">
            <a:noFill/>
            <a:miter lim="800000"/>
            <a:headEnd/>
            <a:tailEnd/>
          </a:ln>
          <a:effectLst/>
        </p:spPr>
      </p:pic>
      <p:sp>
        <p:nvSpPr>
          <p:cNvPr id="12" name="TextBox 11"/>
          <p:cNvSpPr txBox="1"/>
          <p:nvPr/>
        </p:nvSpPr>
        <p:spPr>
          <a:xfrm>
            <a:off x="800100" y="3726672"/>
            <a:ext cx="2800350" cy="1131079"/>
          </a:xfrm>
          <a:prstGeom prst="rect">
            <a:avLst/>
          </a:prstGeom>
          <a:noFill/>
        </p:spPr>
        <p:txBody>
          <a:bodyPr wrap="square" lIns="68580" tIns="34290" rIns="68580" bIns="34290" rtlCol="0">
            <a:spAutoFit/>
          </a:bodyPr>
          <a:lstStyle/>
          <a:p>
            <a:r>
              <a:rPr lang="en-US" sz="1500" dirty="0">
                <a:latin typeface="Times New Roman" pitchFamily="18" charset="0"/>
                <a:cs typeface="Times New Roman" pitchFamily="18" charset="0"/>
              </a:rPr>
              <a:t> Q1=ON , Q2=OFF Q= 0, </a:t>
            </a:r>
          </a:p>
          <a:p>
            <a:r>
              <a:rPr lang="en-US" sz="1800" dirty="0">
                <a:latin typeface="Times New Roman" pitchFamily="18" charset="0"/>
                <a:cs typeface="Times New Roman" pitchFamily="18" charset="0"/>
              </a:rPr>
              <a:t> </a:t>
            </a:r>
          </a:p>
          <a:p>
            <a:endParaRPr lang="en-US" sz="1800" dirty="0">
              <a:latin typeface="Times New Roman" pitchFamily="18" charset="0"/>
              <a:cs typeface="Times New Roman" pitchFamily="18" charset="0"/>
            </a:endParaRPr>
          </a:p>
          <a:p>
            <a:endParaRPr lang="en-US" sz="1800" dirty="0">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4"/>
          <a:srcRect/>
          <a:stretch>
            <a:fillRect/>
          </a:stretch>
        </p:blipFill>
        <p:spPr bwMode="auto">
          <a:xfrm>
            <a:off x="4343400" y="3600450"/>
            <a:ext cx="2293144" cy="1543050"/>
          </a:xfrm>
          <a:prstGeom prst="rect">
            <a:avLst/>
          </a:prstGeom>
          <a:noFill/>
          <a:ln w="9525">
            <a:noFill/>
            <a:miter lim="800000"/>
            <a:headEnd/>
            <a:tailEnd/>
          </a:ln>
          <a:effectLst/>
        </p:spPr>
      </p:pic>
      <p:sp>
        <p:nvSpPr>
          <p:cNvPr id="14" name="TextBox 13"/>
          <p:cNvSpPr txBox="1"/>
          <p:nvPr/>
        </p:nvSpPr>
        <p:spPr>
          <a:xfrm>
            <a:off x="1428750" y="1485900"/>
            <a:ext cx="268343" cy="284693"/>
          </a:xfrm>
          <a:prstGeom prst="rect">
            <a:avLst/>
          </a:prstGeom>
          <a:noFill/>
        </p:spPr>
        <p:txBody>
          <a:bodyPr wrap="none" lIns="68580" tIns="34290" rIns="68580" bIns="34290" rtlCol="0">
            <a:spAutoFit/>
          </a:bodyPr>
          <a:lstStyle/>
          <a:p>
            <a:r>
              <a:rPr lang="en-US" dirty="0">
                <a:latin typeface="Times New Roman" pitchFamily="18" charset="0"/>
                <a:cs typeface="Times New Roman" pitchFamily="18" charset="0"/>
              </a:rPr>
              <a:t>Q</a:t>
            </a:r>
          </a:p>
        </p:txBody>
      </p:sp>
      <p:sp>
        <p:nvSpPr>
          <p:cNvPr id="16" name="TextBox 15"/>
          <p:cNvSpPr txBox="1"/>
          <p:nvPr/>
        </p:nvSpPr>
        <p:spPr>
          <a:xfrm>
            <a:off x="5143500" y="1428750"/>
            <a:ext cx="209032" cy="284693"/>
          </a:xfrm>
          <a:prstGeom prst="rect">
            <a:avLst/>
          </a:prstGeom>
          <a:noFill/>
        </p:spPr>
        <p:txBody>
          <a:bodyPr wrap="none" lIns="68580" tIns="34290" rIns="68580" bIns="34290" rtlCol="0">
            <a:spAutoFit/>
          </a:bodyPr>
          <a:lstStyle/>
          <a:p>
            <a:r>
              <a:rPr lang="en-US" dirty="0"/>
              <a:t>¯</a:t>
            </a:r>
          </a:p>
        </p:txBody>
      </p:sp>
      <p:sp>
        <p:nvSpPr>
          <p:cNvPr id="17" name="TextBox 16"/>
          <p:cNvSpPr txBox="1"/>
          <p:nvPr/>
        </p:nvSpPr>
        <p:spPr>
          <a:xfrm>
            <a:off x="5143500" y="1485900"/>
            <a:ext cx="268343" cy="284693"/>
          </a:xfrm>
          <a:prstGeom prst="rect">
            <a:avLst/>
          </a:prstGeom>
          <a:noFill/>
        </p:spPr>
        <p:txBody>
          <a:bodyPr wrap="none" lIns="68580" tIns="34290" rIns="68580" bIns="34290" rtlCol="0">
            <a:spAutoFit/>
          </a:bodyPr>
          <a:lstStyle/>
          <a:p>
            <a:r>
              <a:rPr lang="en-US" dirty="0">
                <a:latin typeface="Times New Roman" pitchFamily="18" charset="0"/>
                <a:cs typeface="Times New Roman" pitchFamily="18" charset="0"/>
              </a:rPr>
              <a:t>Q</a:t>
            </a:r>
          </a:p>
        </p:txBody>
      </p:sp>
      <p:sp>
        <p:nvSpPr>
          <p:cNvPr id="18" name="TextBox 17"/>
          <p:cNvSpPr txBox="1"/>
          <p:nvPr/>
        </p:nvSpPr>
        <p:spPr>
          <a:xfrm>
            <a:off x="2857502" y="3714750"/>
            <a:ext cx="638636" cy="284693"/>
          </a:xfrm>
          <a:prstGeom prst="rect">
            <a:avLst/>
          </a:prstGeom>
          <a:noFill/>
        </p:spPr>
        <p:txBody>
          <a:bodyPr wrap="none" lIns="68580" tIns="34290" rIns="68580" bIns="34290" rtlCol="0">
            <a:spAutoFit/>
          </a:bodyPr>
          <a:lstStyle/>
          <a:p>
            <a:r>
              <a:rPr lang="en-US" dirty="0">
                <a:latin typeface="Times New Roman" pitchFamily="18" charset="0"/>
                <a:cs typeface="Times New Roman" pitchFamily="18" charset="0"/>
              </a:rPr>
              <a:t>Q¯ = 1</a:t>
            </a:r>
          </a:p>
        </p:txBody>
      </p:sp>
    </p:spTree>
    <p:extLst>
      <p:ext uri="{BB962C8B-B14F-4D97-AF65-F5344CB8AC3E}">
        <p14:creationId xmlns:p14="http://schemas.microsoft.com/office/powerpoint/2010/main" val="964319631"/>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nodePh="1">
                                  <p:stCondLst>
                                    <p:cond delay="0"/>
                                  </p:stCondLst>
                                  <p:endCondLst>
                                    <p:cond evt="begin" delay="0">
                                      <p:tn val="11"/>
                                    </p:cond>
                                  </p:end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20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628650"/>
            <a:ext cx="6000750" cy="428625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8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8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8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p:txBody>
      </p:sp>
      <p:sp>
        <p:nvSpPr>
          <p:cNvPr id="5" name="Rectangle 4"/>
          <p:cNvSpPr/>
          <p:nvPr/>
        </p:nvSpPr>
        <p:spPr>
          <a:xfrm>
            <a:off x="685800" y="114300"/>
            <a:ext cx="600075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800" b="1" i="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S-R Latch </a:t>
            </a:r>
            <a:endParaRPr lang="en-US" sz="1800" b="1" dirty="0">
              <a:solidFill>
                <a:srgbClr val="FF0000"/>
              </a:solidFill>
              <a:latin typeface="Times New Roman" pitchFamily="18" charset="0"/>
              <a:ea typeface="Verdana" pitchFamily="34" charset="0"/>
              <a:cs typeface="Times New Roman" pitchFamily="18" charset="0"/>
            </a:endParaRPr>
          </a:p>
        </p:txBody>
      </p:sp>
      <p:grpSp>
        <p:nvGrpSpPr>
          <p:cNvPr id="3" name="Group 2">
            <a:extLst>
              <a:ext uri="{FF2B5EF4-FFF2-40B4-BE49-F238E27FC236}">
                <a16:creationId xmlns:a16="http://schemas.microsoft.com/office/drawing/2014/main" id="{14A6B364-5BBF-4A57-9BBA-724D257CD964}"/>
              </a:ext>
            </a:extLst>
          </p:cNvPr>
          <p:cNvGrpSpPr/>
          <p:nvPr/>
        </p:nvGrpSpPr>
        <p:grpSpPr>
          <a:xfrm>
            <a:off x="9872" y="11034"/>
            <a:ext cx="598487" cy="5132467"/>
            <a:chOff x="13162" y="14712"/>
            <a:chExt cx="797981" cy="6843289"/>
          </a:xfrm>
        </p:grpSpPr>
        <p:pic>
          <p:nvPicPr>
            <p:cNvPr id="7" name="Picture 43"/>
            <p:cNvPicPr>
              <a:picLocks noChangeAspect="1" noChangeArrowheads="1"/>
            </p:cNvPicPr>
            <p:nvPr/>
          </p:nvPicPr>
          <p:blipFill>
            <a:blip r:embed="rId2"/>
            <a:srcRect/>
            <a:stretch>
              <a:fillRect/>
            </a:stretch>
          </p:blipFill>
          <p:spPr bwMode="auto">
            <a:xfrm>
              <a:off x="13162" y="14712"/>
              <a:ext cx="659937" cy="844562"/>
            </a:xfrm>
            <a:prstGeom prst="rect">
              <a:avLst/>
            </a:prstGeom>
            <a:noFill/>
            <a:ln w="9525">
              <a:noFill/>
              <a:miter lim="800000"/>
              <a:headEnd/>
              <a:tailEnd/>
            </a:ln>
          </p:spPr>
        </p:pic>
        <p:sp>
          <p:nvSpPr>
            <p:cNvPr id="11" name="Text Box 14"/>
            <p:cNvSpPr txBox="1">
              <a:spLocks noChangeArrowheads="1"/>
            </p:cNvSpPr>
            <p:nvPr/>
          </p:nvSpPr>
          <p:spPr bwMode="auto">
            <a:xfrm rot="16198651">
              <a:off x="-2440536" y="3619822"/>
              <a:ext cx="5435715" cy="430886"/>
            </a:xfrm>
            <a:prstGeom prst="rect">
              <a:avLst/>
            </a:prstGeom>
            <a:solidFill>
              <a:srgbClr val="000080"/>
            </a:solidFill>
            <a:ln w="9525">
              <a:noFill/>
              <a:miter lim="800000"/>
              <a:headEnd/>
              <a:tailEnd/>
            </a:ln>
          </p:spPr>
          <p:txBody>
            <a:bodyPr wrap="square">
              <a:spAutoFit/>
            </a:bodyPr>
            <a:lstStyle/>
            <a:p>
              <a:pPr>
                <a:spcBef>
                  <a:spcPct val="50000"/>
                </a:spcBef>
              </a:pPr>
              <a:r>
                <a:rPr lang="en-US" sz="1500" b="1" dirty="0">
                  <a:solidFill>
                    <a:schemeClr val="bg1"/>
                  </a:solidFill>
                  <a:latin typeface="Century Gothic" pitchFamily="34" charset="0"/>
                </a:rPr>
                <a:t>Vishwakarma  Institute  of  Technology</a:t>
              </a:r>
            </a:p>
          </p:txBody>
        </p:sp>
        <p:sp>
          <p:nvSpPr>
            <p:cNvPr id="2" name="Text Box 14">
              <a:extLst>
                <a:ext uri="{FF2B5EF4-FFF2-40B4-BE49-F238E27FC236}">
                  <a16:creationId xmlns:a16="http://schemas.microsoft.com/office/drawing/2014/main" id="{08D90372-4075-403D-BB31-3D2C4B3C58A2}"/>
                </a:ext>
              </a:extLst>
            </p:cNvPr>
            <p:cNvSpPr txBox="1">
              <a:spLocks noChangeArrowheads="1"/>
            </p:cNvSpPr>
            <p:nvPr/>
          </p:nvSpPr>
          <p:spPr bwMode="auto">
            <a:xfrm rot="16200000">
              <a:off x="-2345322" y="3701535"/>
              <a:ext cx="5943600" cy="369331"/>
            </a:xfrm>
            <a:prstGeom prst="rect">
              <a:avLst/>
            </a:prstGeom>
            <a:solidFill>
              <a:srgbClr val="FFFF99"/>
            </a:solidFill>
            <a:ln w="9525">
              <a:solidFill>
                <a:srgbClr val="002060"/>
              </a:solidFill>
              <a:miter lim="800000"/>
              <a:headEnd/>
              <a:tailEnd/>
            </a:ln>
          </p:spPr>
          <p:txBody>
            <a:bodyPr wrap="square">
              <a:spAutoFit/>
            </a:bodyPr>
            <a:lstStyle/>
            <a:p>
              <a:pPr>
                <a:spcBef>
                  <a:spcPct val="50000"/>
                </a:spcBef>
              </a:pPr>
              <a:r>
                <a:rPr lang="en-US" sz="1200" b="1" dirty="0">
                  <a:solidFill>
                    <a:srgbClr val="002060"/>
                  </a:solidFill>
                  <a:latin typeface="Century Gothic" pitchFamily="34" charset="0"/>
                </a:rPr>
                <a:t>FY - Department of Engineering, Sciences and Humanities</a:t>
              </a:r>
            </a:p>
          </p:txBody>
        </p:sp>
      </p:grpSp>
      <p:sp>
        <p:nvSpPr>
          <p:cNvPr id="8" name="Content Placeholder 2"/>
          <p:cNvSpPr txBox="1">
            <a:spLocks/>
          </p:cNvSpPr>
          <p:nvPr/>
        </p:nvSpPr>
        <p:spPr>
          <a:xfrm>
            <a:off x="742950" y="742950"/>
            <a:ext cx="5886450" cy="4171950"/>
          </a:xfrm>
          <a:prstGeom prst="rect">
            <a:avLst/>
          </a:prstGeom>
        </p:spPr>
        <p:txBody>
          <a:bodyPr lIns="68580" tIns="34290" rIns="68580" bIns="34290">
            <a:normAutofit/>
          </a:bodyPr>
          <a:lstStyle/>
          <a:p>
            <a:pPr>
              <a:spcBef>
                <a:spcPts val="450"/>
              </a:spcBef>
              <a:buClr>
                <a:schemeClr val="accent1"/>
              </a:buClr>
              <a:buSzPct val="76000"/>
              <a:defRPr/>
            </a:pPr>
            <a:endParaRPr lang="en-US" sz="1200" dirty="0"/>
          </a:p>
        </p:txBody>
      </p:sp>
      <p:sp>
        <p:nvSpPr>
          <p:cNvPr id="10" name="Rectangle 9"/>
          <p:cNvSpPr/>
          <p:nvPr/>
        </p:nvSpPr>
        <p:spPr>
          <a:xfrm>
            <a:off x="742950" y="685801"/>
            <a:ext cx="5886450" cy="415498"/>
          </a:xfrm>
          <a:prstGeom prst="rect">
            <a:avLst/>
          </a:prstGeom>
        </p:spPr>
        <p:txBody>
          <a:bodyPr wrap="square" lIns="68580" tIns="34290" rIns="68580" bIns="34290">
            <a:spAutoFit/>
          </a:bodyPr>
          <a:lstStyle/>
          <a:p>
            <a:pPr algn="just">
              <a:lnSpc>
                <a:spcPct val="150000"/>
              </a:lnSpc>
            </a:pPr>
            <a:endParaRPr lang="en-US" sz="1500" dirty="0">
              <a:solidFill>
                <a:srgbClr val="C00000"/>
              </a:solidFill>
              <a:latin typeface="Times New Roman" pitchFamily="18" charset="0"/>
              <a:cs typeface="Times New Roman" pitchFamily="18" charset="0"/>
            </a:endParaRPr>
          </a:p>
        </p:txBody>
      </p:sp>
      <p:sp>
        <p:nvSpPr>
          <p:cNvPr id="13" name="TextBox 12"/>
          <p:cNvSpPr txBox="1"/>
          <p:nvPr/>
        </p:nvSpPr>
        <p:spPr>
          <a:xfrm>
            <a:off x="742950" y="685802"/>
            <a:ext cx="5886450" cy="623248"/>
          </a:xfrm>
          <a:prstGeom prst="rect">
            <a:avLst/>
          </a:prstGeom>
          <a:noFill/>
        </p:spPr>
        <p:txBody>
          <a:bodyPr wrap="square" lIns="68580" tIns="34290" rIns="68580" bIns="34290" rtlCol="0">
            <a:spAutoFit/>
          </a:bodyPr>
          <a:lstStyle/>
          <a:p>
            <a:pPr algn="just"/>
            <a:endParaRPr lang="en-US" sz="1800" dirty="0">
              <a:latin typeface="Times New Roman" pitchFamily="18" charset="0"/>
              <a:cs typeface="Times New Roman" pitchFamily="18" charset="0"/>
            </a:endParaRPr>
          </a:p>
          <a:p>
            <a:pPr algn="just"/>
            <a:endParaRPr lang="en-US" sz="1800" dirty="0">
              <a:latin typeface="Times New Roman" pitchFamily="18" charset="0"/>
              <a:cs typeface="Times New Roman" pitchFamily="18" charset="0"/>
            </a:endParaRPr>
          </a:p>
        </p:txBody>
      </p:sp>
      <p:sp>
        <p:nvSpPr>
          <p:cNvPr id="12" name="Rectangle 11"/>
          <p:cNvSpPr/>
          <p:nvPr/>
        </p:nvSpPr>
        <p:spPr>
          <a:xfrm>
            <a:off x="742950" y="694551"/>
            <a:ext cx="5886450" cy="284693"/>
          </a:xfrm>
          <a:prstGeom prst="rect">
            <a:avLst/>
          </a:prstGeom>
        </p:spPr>
        <p:txBody>
          <a:bodyPr wrap="square" lIns="68580" tIns="34290" rIns="68580" bIns="34290">
            <a:spAutoFit/>
          </a:bodyPr>
          <a:lstStyle/>
          <a:p>
            <a:r>
              <a:rPr lang="en-US" dirty="0">
                <a:latin typeface="Times New Roman" pitchFamily="18" charset="0"/>
                <a:cs typeface="Times New Roman" pitchFamily="18" charset="0"/>
              </a:rPr>
              <a:t>Implementation of </a:t>
            </a:r>
            <a:r>
              <a:rPr lang="en-US" b="1" dirty="0">
                <a:latin typeface="Times New Roman" pitchFamily="18" charset="0"/>
                <a:cs typeface="Times New Roman" pitchFamily="18" charset="0"/>
              </a:rPr>
              <a:t>S-R latch </a:t>
            </a:r>
            <a:r>
              <a:rPr lang="en-US" dirty="0">
                <a:latin typeface="Times New Roman" pitchFamily="18" charset="0"/>
                <a:cs typeface="Times New Roman" pitchFamily="18" charset="0"/>
              </a:rPr>
              <a:t>using </a:t>
            </a:r>
            <a:r>
              <a:rPr lang="en-US" b="1" dirty="0">
                <a:latin typeface="Times New Roman" pitchFamily="18" charset="0"/>
                <a:cs typeface="Times New Roman" pitchFamily="18" charset="0"/>
              </a:rPr>
              <a:t>NOR gates .</a:t>
            </a:r>
            <a:endParaRPr lang="en-US" dirty="0">
              <a:latin typeface="Times New Roman" pitchFamily="18" charset="0"/>
              <a:cs typeface="Times New Roman" pitchFamily="18" charset="0"/>
            </a:endParaRPr>
          </a:p>
        </p:txBody>
      </p:sp>
      <p:pic>
        <p:nvPicPr>
          <p:cNvPr id="16" name="Picture 2"/>
          <p:cNvPicPr>
            <a:picLocks noChangeAspect="1" noChangeArrowheads="1"/>
          </p:cNvPicPr>
          <p:nvPr/>
        </p:nvPicPr>
        <p:blipFill>
          <a:blip r:embed="rId3"/>
          <a:srcRect/>
          <a:stretch>
            <a:fillRect/>
          </a:stretch>
        </p:blipFill>
        <p:spPr bwMode="auto">
          <a:xfrm>
            <a:off x="1428750" y="1371601"/>
            <a:ext cx="2400300" cy="1685296"/>
          </a:xfrm>
          <a:prstGeom prst="rect">
            <a:avLst/>
          </a:prstGeom>
          <a:noFill/>
          <a:ln w="9525">
            <a:noFill/>
            <a:miter lim="800000"/>
            <a:headEnd/>
            <a:tailEnd/>
          </a:ln>
          <a:effectLst/>
        </p:spPr>
      </p:pic>
      <p:pic>
        <p:nvPicPr>
          <p:cNvPr id="1032" name="Picture 8"/>
          <p:cNvPicPr>
            <a:picLocks noChangeAspect="1" noChangeArrowheads="1"/>
          </p:cNvPicPr>
          <p:nvPr/>
        </p:nvPicPr>
        <p:blipFill>
          <a:blip r:embed="rId4"/>
          <a:srcRect/>
          <a:stretch>
            <a:fillRect/>
          </a:stretch>
        </p:blipFill>
        <p:spPr bwMode="auto">
          <a:xfrm>
            <a:off x="5086352" y="971550"/>
            <a:ext cx="1428749" cy="1743075"/>
          </a:xfrm>
          <a:prstGeom prst="rect">
            <a:avLst/>
          </a:prstGeom>
          <a:noFill/>
          <a:ln w="9525">
            <a:noFill/>
            <a:miter lim="800000"/>
            <a:headEnd/>
            <a:tailEnd/>
          </a:ln>
          <a:effectLst/>
        </p:spPr>
      </p:pic>
      <p:sp>
        <p:nvSpPr>
          <p:cNvPr id="19" name="TextBox 18"/>
          <p:cNvSpPr txBox="1"/>
          <p:nvPr/>
        </p:nvSpPr>
        <p:spPr>
          <a:xfrm>
            <a:off x="5086350" y="685800"/>
            <a:ext cx="1555041" cy="284693"/>
          </a:xfrm>
          <a:prstGeom prst="rect">
            <a:avLst/>
          </a:prstGeom>
          <a:noFill/>
        </p:spPr>
        <p:txBody>
          <a:bodyPr wrap="none" lIns="68580" tIns="34290" rIns="68580" bIns="34290" rtlCol="0">
            <a:spAutoFit/>
          </a:bodyPr>
          <a:lstStyle/>
          <a:p>
            <a:r>
              <a:rPr lang="en-US" b="1" dirty="0">
                <a:latin typeface="Times New Roman" pitchFamily="18" charset="0"/>
                <a:cs typeface="Times New Roman" pitchFamily="18" charset="0"/>
              </a:rPr>
              <a:t>Truth table - NOR</a:t>
            </a:r>
          </a:p>
        </p:txBody>
      </p:sp>
      <p:sp>
        <p:nvSpPr>
          <p:cNvPr id="20" name="TextBox 19"/>
          <p:cNvSpPr txBox="1"/>
          <p:nvPr/>
        </p:nvSpPr>
        <p:spPr>
          <a:xfrm>
            <a:off x="1032238" y="2743201"/>
            <a:ext cx="266740" cy="377026"/>
          </a:xfrm>
          <a:prstGeom prst="rect">
            <a:avLst/>
          </a:prstGeom>
          <a:noFill/>
        </p:spPr>
        <p:txBody>
          <a:bodyPr wrap="none" lIns="68580" tIns="34290" rIns="68580" bIns="34290" rtlCol="0">
            <a:spAutoFit/>
          </a:bodyPr>
          <a:lstStyle/>
          <a:p>
            <a:r>
              <a:rPr lang="en-US" sz="2000" b="1" dirty="0">
                <a:solidFill>
                  <a:srgbClr val="0070C0"/>
                </a:solidFill>
                <a:latin typeface="Times New Roman" pitchFamily="18" charset="0"/>
                <a:cs typeface="Times New Roman" pitchFamily="18" charset="0"/>
              </a:rPr>
              <a:t>0</a:t>
            </a:r>
          </a:p>
        </p:txBody>
      </p:sp>
      <p:sp>
        <p:nvSpPr>
          <p:cNvPr id="21" name="TextBox 20"/>
          <p:cNvSpPr txBox="1"/>
          <p:nvPr/>
        </p:nvSpPr>
        <p:spPr>
          <a:xfrm>
            <a:off x="1060534" y="1314451"/>
            <a:ext cx="266740" cy="377026"/>
          </a:xfrm>
          <a:prstGeom prst="rect">
            <a:avLst/>
          </a:prstGeom>
          <a:noFill/>
        </p:spPr>
        <p:txBody>
          <a:bodyPr wrap="none" lIns="68580" tIns="34290" rIns="68580" bIns="34290" rtlCol="0">
            <a:spAutoFit/>
          </a:bodyPr>
          <a:lstStyle/>
          <a:p>
            <a:r>
              <a:rPr lang="en-US" sz="2000" b="1" dirty="0">
                <a:solidFill>
                  <a:srgbClr val="0070C0"/>
                </a:solidFill>
                <a:latin typeface="Times New Roman" pitchFamily="18" charset="0"/>
                <a:cs typeface="Times New Roman" pitchFamily="18" charset="0"/>
              </a:rPr>
              <a:t>1</a:t>
            </a:r>
          </a:p>
        </p:txBody>
      </p:sp>
      <p:sp>
        <p:nvSpPr>
          <p:cNvPr id="22" name="TextBox 21"/>
          <p:cNvSpPr txBox="1"/>
          <p:nvPr/>
        </p:nvSpPr>
        <p:spPr>
          <a:xfrm>
            <a:off x="3886200" y="1485901"/>
            <a:ext cx="266740" cy="377026"/>
          </a:xfrm>
          <a:prstGeom prst="rect">
            <a:avLst/>
          </a:prstGeom>
          <a:noFill/>
        </p:spPr>
        <p:txBody>
          <a:bodyPr wrap="none" lIns="68580" tIns="34290" rIns="68580" bIns="34290" rtlCol="0">
            <a:spAutoFit/>
          </a:bodyPr>
          <a:lstStyle/>
          <a:p>
            <a:r>
              <a:rPr lang="en-US" sz="2000" b="1" dirty="0">
                <a:solidFill>
                  <a:srgbClr val="0070C0"/>
                </a:solidFill>
                <a:latin typeface="Times New Roman" pitchFamily="18" charset="0"/>
                <a:cs typeface="Times New Roman" pitchFamily="18" charset="0"/>
              </a:rPr>
              <a:t>0</a:t>
            </a:r>
          </a:p>
        </p:txBody>
      </p:sp>
      <p:sp>
        <p:nvSpPr>
          <p:cNvPr id="23" name="TextBox 22"/>
          <p:cNvSpPr txBox="1"/>
          <p:nvPr/>
        </p:nvSpPr>
        <p:spPr>
          <a:xfrm>
            <a:off x="3886200" y="2571751"/>
            <a:ext cx="266740" cy="377026"/>
          </a:xfrm>
          <a:prstGeom prst="rect">
            <a:avLst/>
          </a:prstGeom>
          <a:noFill/>
        </p:spPr>
        <p:txBody>
          <a:bodyPr wrap="none" lIns="68580" tIns="34290" rIns="68580" bIns="34290" rtlCol="0">
            <a:spAutoFit/>
          </a:bodyPr>
          <a:lstStyle/>
          <a:p>
            <a:r>
              <a:rPr lang="en-US" sz="2000" b="1" dirty="0">
                <a:solidFill>
                  <a:srgbClr val="0070C0"/>
                </a:solidFill>
                <a:latin typeface="Times New Roman" pitchFamily="18" charset="0"/>
                <a:cs typeface="Times New Roman" pitchFamily="18" charset="0"/>
              </a:rPr>
              <a:t>1</a:t>
            </a:r>
          </a:p>
        </p:txBody>
      </p:sp>
      <p:sp>
        <p:nvSpPr>
          <p:cNvPr id="24" name="TextBox 23"/>
          <p:cNvSpPr txBox="1"/>
          <p:nvPr/>
        </p:nvSpPr>
        <p:spPr>
          <a:xfrm>
            <a:off x="2000250" y="2282652"/>
            <a:ext cx="266740" cy="377026"/>
          </a:xfrm>
          <a:prstGeom prst="rect">
            <a:avLst/>
          </a:prstGeom>
          <a:noFill/>
        </p:spPr>
        <p:txBody>
          <a:bodyPr wrap="none" lIns="68580" tIns="34290" rIns="68580" bIns="34290" rtlCol="0">
            <a:spAutoFit/>
          </a:bodyPr>
          <a:lstStyle/>
          <a:p>
            <a:r>
              <a:rPr lang="en-US" sz="2000" b="1" dirty="0">
                <a:solidFill>
                  <a:srgbClr val="0070C0"/>
                </a:solidFill>
                <a:latin typeface="Times New Roman" pitchFamily="18" charset="0"/>
                <a:cs typeface="Times New Roman" pitchFamily="18" charset="0"/>
              </a:rPr>
              <a:t>0</a:t>
            </a:r>
          </a:p>
        </p:txBody>
      </p:sp>
      <p:sp>
        <p:nvSpPr>
          <p:cNvPr id="25" name="TextBox 24"/>
          <p:cNvSpPr txBox="1"/>
          <p:nvPr/>
        </p:nvSpPr>
        <p:spPr>
          <a:xfrm>
            <a:off x="1828800" y="1028701"/>
            <a:ext cx="266740" cy="377026"/>
          </a:xfrm>
          <a:prstGeom prst="rect">
            <a:avLst/>
          </a:prstGeom>
          <a:noFill/>
        </p:spPr>
        <p:txBody>
          <a:bodyPr wrap="none" lIns="68580" tIns="34290" rIns="68580" bIns="34290" rtlCol="0">
            <a:spAutoFit/>
          </a:bodyPr>
          <a:lstStyle/>
          <a:p>
            <a:r>
              <a:rPr lang="en-US" sz="2000" b="1" dirty="0">
                <a:solidFill>
                  <a:srgbClr val="FF0000"/>
                </a:solidFill>
                <a:latin typeface="Times New Roman" pitchFamily="18" charset="0"/>
                <a:cs typeface="Times New Roman" pitchFamily="18" charset="0"/>
              </a:rPr>
              <a:t>0</a:t>
            </a:r>
          </a:p>
        </p:txBody>
      </p:sp>
      <p:sp>
        <p:nvSpPr>
          <p:cNvPr id="26" name="TextBox 25"/>
          <p:cNvSpPr txBox="1"/>
          <p:nvPr/>
        </p:nvSpPr>
        <p:spPr>
          <a:xfrm>
            <a:off x="1714500" y="3086101"/>
            <a:ext cx="266740" cy="377026"/>
          </a:xfrm>
          <a:prstGeom prst="rect">
            <a:avLst/>
          </a:prstGeom>
          <a:noFill/>
        </p:spPr>
        <p:txBody>
          <a:bodyPr wrap="none" lIns="68580" tIns="34290" rIns="68580" bIns="34290" rtlCol="0">
            <a:spAutoFit/>
          </a:bodyPr>
          <a:lstStyle/>
          <a:p>
            <a:r>
              <a:rPr lang="en-US" sz="2000" b="1" dirty="0">
                <a:solidFill>
                  <a:srgbClr val="FF0000"/>
                </a:solidFill>
                <a:latin typeface="Times New Roman" pitchFamily="18" charset="0"/>
                <a:cs typeface="Times New Roman" pitchFamily="18" charset="0"/>
              </a:rPr>
              <a:t>1</a:t>
            </a:r>
          </a:p>
        </p:txBody>
      </p:sp>
      <p:sp>
        <p:nvSpPr>
          <p:cNvPr id="27" name="TextBox 26"/>
          <p:cNvSpPr txBox="1"/>
          <p:nvPr/>
        </p:nvSpPr>
        <p:spPr>
          <a:xfrm>
            <a:off x="4114800" y="2571751"/>
            <a:ext cx="266740" cy="377026"/>
          </a:xfrm>
          <a:prstGeom prst="rect">
            <a:avLst/>
          </a:prstGeom>
          <a:noFill/>
        </p:spPr>
        <p:txBody>
          <a:bodyPr wrap="none" lIns="68580" tIns="34290" rIns="68580" bIns="34290" rtlCol="0">
            <a:spAutoFit/>
          </a:bodyPr>
          <a:lstStyle/>
          <a:p>
            <a:r>
              <a:rPr lang="en-US" sz="2000" b="1" dirty="0">
                <a:solidFill>
                  <a:srgbClr val="FF0000"/>
                </a:solidFill>
                <a:latin typeface="Times New Roman" pitchFamily="18" charset="0"/>
                <a:cs typeface="Times New Roman" pitchFamily="18" charset="0"/>
              </a:rPr>
              <a:t>0</a:t>
            </a:r>
          </a:p>
        </p:txBody>
      </p:sp>
      <p:sp>
        <p:nvSpPr>
          <p:cNvPr id="28" name="TextBox 27"/>
          <p:cNvSpPr txBox="1"/>
          <p:nvPr/>
        </p:nvSpPr>
        <p:spPr>
          <a:xfrm>
            <a:off x="1803484" y="1543051"/>
            <a:ext cx="266740" cy="377026"/>
          </a:xfrm>
          <a:prstGeom prst="rect">
            <a:avLst/>
          </a:prstGeom>
          <a:noFill/>
        </p:spPr>
        <p:txBody>
          <a:bodyPr wrap="none" lIns="68580" tIns="34290" rIns="68580" bIns="34290" rtlCol="0">
            <a:spAutoFit/>
          </a:bodyPr>
          <a:lstStyle/>
          <a:p>
            <a:r>
              <a:rPr lang="en-US" sz="2000" b="1" dirty="0">
                <a:solidFill>
                  <a:srgbClr val="FF0000"/>
                </a:solidFill>
                <a:latin typeface="Times New Roman" pitchFamily="18" charset="0"/>
                <a:cs typeface="Times New Roman" pitchFamily="18" charset="0"/>
              </a:rPr>
              <a:t>0</a:t>
            </a:r>
          </a:p>
        </p:txBody>
      </p:sp>
      <p:sp>
        <p:nvSpPr>
          <p:cNvPr id="29" name="TextBox 28"/>
          <p:cNvSpPr txBox="1"/>
          <p:nvPr/>
        </p:nvSpPr>
        <p:spPr>
          <a:xfrm>
            <a:off x="4114800" y="1485901"/>
            <a:ext cx="266740" cy="377026"/>
          </a:xfrm>
          <a:prstGeom prst="rect">
            <a:avLst/>
          </a:prstGeom>
          <a:noFill/>
        </p:spPr>
        <p:txBody>
          <a:bodyPr wrap="none" lIns="68580" tIns="34290" rIns="68580" bIns="34290" rtlCol="0">
            <a:spAutoFit/>
          </a:bodyPr>
          <a:lstStyle/>
          <a:p>
            <a:r>
              <a:rPr lang="en-US" sz="2000" b="1" dirty="0">
                <a:solidFill>
                  <a:srgbClr val="FF0000"/>
                </a:solidFill>
                <a:latin typeface="Times New Roman" pitchFamily="18" charset="0"/>
                <a:cs typeface="Times New Roman" pitchFamily="18" charset="0"/>
              </a:rPr>
              <a:t>1</a:t>
            </a:r>
          </a:p>
        </p:txBody>
      </p:sp>
      <p:sp>
        <p:nvSpPr>
          <p:cNvPr id="30" name="TextBox 29"/>
          <p:cNvSpPr txBox="1"/>
          <p:nvPr/>
        </p:nvSpPr>
        <p:spPr>
          <a:xfrm>
            <a:off x="857250" y="3600451"/>
            <a:ext cx="2800350" cy="284693"/>
          </a:xfrm>
          <a:prstGeom prst="rect">
            <a:avLst/>
          </a:prstGeom>
          <a:noFill/>
        </p:spPr>
        <p:txBody>
          <a:bodyPr wrap="square" lIns="68580" tIns="34290" rIns="68580" bIns="34290" rtlCol="0">
            <a:spAutoFit/>
          </a:bodyPr>
          <a:lstStyle/>
          <a:p>
            <a:r>
              <a:rPr lang="en-US" dirty="0">
                <a:latin typeface="Times New Roman" pitchFamily="18" charset="0"/>
                <a:cs typeface="Times New Roman" pitchFamily="18" charset="0"/>
              </a:rPr>
              <a:t>Case I :  S =0 ,  R=1, Q = 0 </a:t>
            </a:r>
            <a:r>
              <a:rPr lang="en-US" dirty="0"/>
              <a:t>&amp;    ¯  </a:t>
            </a:r>
          </a:p>
        </p:txBody>
      </p:sp>
      <p:sp>
        <p:nvSpPr>
          <p:cNvPr id="1037" name="Rectangle 13"/>
          <p:cNvSpPr>
            <a:spLocks noChangeArrowheads="1"/>
          </p:cNvSpPr>
          <p:nvPr/>
        </p:nvSpPr>
        <p:spPr bwMode="auto">
          <a:xfrm>
            <a:off x="1" y="0"/>
            <a:ext cx="138564" cy="284693"/>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endParaRPr lang="en-US"/>
          </a:p>
        </p:txBody>
      </p:sp>
      <p:pic>
        <p:nvPicPr>
          <p:cNvPr id="1036" name="Picture 12"/>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1" y="342900"/>
            <a:ext cx="71438" cy="157163"/>
          </a:xfrm>
          <a:prstGeom prst="rect">
            <a:avLst/>
          </a:prstGeom>
          <a:noFill/>
        </p:spPr>
      </p:pic>
      <p:sp>
        <p:nvSpPr>
          <p:cNvPr id="1038" name="Rectangle 14"/>
          <p:cNvSpPr>
            <a:spLocks noChangeArrowheads="1"/>
          </p:cNvSpPr>
          <p:nvPr/>
        </p:nvSpPr>
        <p:spPr bwMode="auto">
          <a:xfrm>
            <a:off x="1" y="500063"/>
            <a:ext cx="138564" cy="284693"/>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defTabSz="685800" fontAlgn="base">
              <a:spcBef>
                <a:spcPct val="0"/>
              </a:spcBef>
              <a:spcAft>
                <a:spcPct val="0"/>
              </a:spcAft>
            </a:pPr>
            <a:endParaRPr lang="en-US" dirty="0">
              <a:latin typeface="Arial" pitchFamily="34" charset="0"/>
              <a:cs typeface="Arial" pitchFamily="34" charset="0"/>
            </a:endParaRPr>
          </a:p>
        </p:txBody>
      </p:sp>
      <p:sp>
        <p:nvSpPr>
          <p:cNvPr id="1040" name="Rectangle 16"/>
          <p:cNvSpPr>
            <a:spLocks noChangeArrowheads="1"/>
          </p:cNvSpPr>
          <p:nvPr/>
        </p:nvSpPr>
        <p:spPr bwMode="auto">
          <a:xfrm>
            <a:off x="1" y="0"/>
            <a:ext cx="138564" cy="284693"/>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endParaRPr lang="en-US"/>
          </a:p>
        </p:txBody>
      </p:sp>
      <p:pic>
        <p:nvPicPr>
          <p:cNvPr id="1039" name="Picture 15"/>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1" y="342900"/>
            <a:ext cx="71438" cy="157163"/>
          </a:xfrm>
          <a:prstGeom prst="rect">
            <a:avLst/>
          </a:prstGeom>
          <a:noFill/>
        </p:spPr>
      </p:pic>
      <p:sp>
        <p:nvSpPr>
          <p:cNvPr id="1041" name="Rectangle 17"/>
          <p:cNvSpPr>
            <a:spLocks noChangeArrowheads="1"/>
          </p:cNvSpPr>
          <p:nvPr/>
        </p:nvSpPr>
        <p:spPr bwMode="auto">
          <a:xfrm>
            <a:off x="1" y="500063"/>
            <a:ext cx="138564" cy="284693"/>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defTabSz="685800" fontAlgn="base">
              <a:spcBef>
                <a:spcPct val="0"/>
              </a:spcBef>
              <a:spcAft>
                <a:spcPct val="0"/>
              </a:spcAft>
            </a:pPr>
            <a:endParaRPr lang="en-US" dirty="0">
              <a:latin typeface="Arial" pitchFamily="34" charset="0"/>
              <a:cs typeface="Arial" pitchFamily="34" charset="0"/>
            </a:endParaRPr>
          </a:p>
        </p:txBody>
      </p:sp>
      <p:sp>
        <p:nvSpPr>
          <p:cNvPr id="1043" name="Rectangle 19"/>
          <p:cNvSpPr>
            <a:spLocks noChangeArrowheads="1"/>
          </p:cNvSpPr>
          <p:nvPr/>
        </p:nvSpPr>
        <p:spPr bwMode="auto">
          <a:xfrm>
            <a:off x="1" y="0"/>
            <a:ext cx="138564" cy="284693"/>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endParaRPr lang="en-US"/>
          </a:p>
        </p:txBody>
      </p:sp>
      <p:pic>
        <p:nvPicPr>
          <p:cNvPr id="1042" name="Picture 18"/>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1" y="342900"/>
            <a:ext cx="71438" cy="157163"/>
          </a:xfrm>
          <a:prstGeom prst="rect">
            <a:avLst/>
          </a:prstGeom>
          <a:noFill/>
        </p:spPr>
      </p:pic>
      <p:sp>
        <p:nvSpPr>
          <p:cNvPr id="1044" name="Rectangle 20"/>
          <p:cNvSpPr>
            <a:spLocks noChangeArrowheads="1"/>
          </p:cNvSpPr>
          <p:nvPr/>
        </p:nvSpPr>
        <p:spPr bwMode="auto">
          <a:xfrm>
            <a:off x="1" y="500063"/>
            <a:ext cx="138564" cy="284693"/>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defTabSz="685800" fontAlgn="base">
              <a:spcBef>
                <a:spcPct val="0"/>
              </a:spcBef>
              <a:spcAft>
                <a:spcPct val="0"/>
              </a:spcAft>
            </a:pPr>
            <a:endParaRPr lang="en-US" dirty="0">
              <a:latin typeface="Arial" pitchFamily="34" charset="0"/>
              <a:cs typeface="Arial" pitchFamily="34" charset="0"/>
            </a:endParaRPr>
          </a:p>
        </p:txBody>
      </p:sp>
      <p:sp>
        <p:nvSpPr>
          <p:cNvPr id="43" name="TextBox 42"/>
          <p:cNvSpPr txBox="1"/>
          <p:nvPr/>
        </p:nvSpPr>
        <p:spPr>
          <a:xfrm>
            <a:off x="3023129" y="3600451"/>
            <a:ext cx="593752" cy="500137"/>
          </a:xfrm>
          <a:prstGeom prst="rect">
            <a:avLst/>
          </a:prstGeom>
          <a:noFill/>
        </p:spPr>
        <p:txBody>
          <a:bodyPr wrap="none" lIns="68580" tIns="34290" rIns="68580" bIns="34290" rtlCol="0">
            <a:spAutoFit/>
          </a:bodyPr>
          <a:lstStyle/>
          <a:p>
            <a:r>
              <a:rPr lang="en-US" dirty="0">
                <a:latin typeface="Times New Roman" pitchFamily="18" charset="0"/>
                <a:cs typeface="Times New Roman" pitchFamily="18" charset="0"/>
              </a:rPr>
              <a:t>Q = 1 </a:t>
            </a:r>
          </a:p>
          <a:p>
            <a:endParaRPr lang="en-US" dirty="0">
              <a:latin typeface="Times New Roman" pitchFamily="18" charset="0"/>
              <a:cs typeface="Times New Roman" pitchFamily="18" charset="0"/>
            </a:endParaRPr>
          </a:p>
        </p:txBody>
      </p:sp>
      <p:sp>
        <p:nvSpPr>
          <p:cNvPr id="44" name="TextBox 43"/>
          <p:cNvSpPr txBox="1"/>
          <p:nvPr/>
        </p:nvSpPr>
        <p:spPr>
          <a:xfrm>
            <a:off x="857250" y="4057651"/>
            <a:ext cx="2618345" cy="500137"/>
          </a:xfrm>
          <a:prstGeom prst="rect">
            <a:avLst/>
          </a:prstGeom>
          <a:noFill/>
        </p:spPr>
        <p:txBody>
          <a:bodyPr wrap="none" lIns="68580" tIns="34290" rIns="68580" bIns="34290" rtlCol="0">
            <a:spAutoFit/>
          </a:bodyPr>
          <a:lstStyle/>
          <a:p>
            <a:r>
              <a:rPr lang="en-US" dirty="0">
                <a:latin typeface="Times New Roman" pitchFamily="18" charset="0"/>
                <a:cs typeface="Times New Roman" pitchFamily="18" charset="0"/>
              </a:rPr>
              <a:t>Case II :  S =1 ,  R=0, Q = 1 &amp;</a:t>
            </a:r>
            <a:r>
              <a:rPr lang="en-US" dirty="0"/>
              <a:t>   ¯  </a:t>
            </a:r>
          </a:p>
          <a:p>
            <a:r>
              <a:rPr lang="en-US" dirty="0"/>
              <a:t> </a:t>
            </a:r>
          </a:p>
        </p:txBody>
      </p:sp>
      <p:sp>
        <p:nvSpPr>
          <p:cNvPr id="45" name="TextBox 44"/>
          <p:cNvSpPr txBox="1"/>
          <p:nvPr/>
        </p:nvSpPr>
        <p:spPr>
          <a:xfrm>
            <a:off x="3066409" y="4057650"/>
            <a:ext cx="548868" cy="284693"/>
          </a:xfrm>
          <a:prstGeom prst="rect">
            <a:avLst/>
          </a:prstGeom>
          <a:noFill/>
        </p:spPr>
        <p:txBody>
          <a:bodyPr wrap="none" lIns="68580" tIns="34290" rIns="68580" bIns="34290" rtlCol="0">
            <a:spAutoFit/>
          </a:bodyPr>
          <a:lstStyle/>
          <a:p>
            <a:r>
              <a:rPr lang="en-US" dirty="0">
                <a:latin typeface="Times New Roman" pitchFamily="18" charset="0"/>
                <a:cs typeface="Times New Roman" pitchFamily="18" charset="0"/>
              </a:rPr>
              <a:t>Q = 0</a:t>
            </a:r>
          </a:p>
        </p:txBody>
      </p:sp>
      <p:sp>
        <p:nvSpPr>
          <p:cNvPr id="46" name="TextBox 45"/>
          <p:cNvSpPr txBox="1"/>
          <p:nvPr/>
        </p:nvSpPr>
        <p:spPr>
          <a:xfrm>
            <a:off x="857251" y="4409301"/>
            <a:ext cx="2631170" cy="284693"/>
          </a:xfrm>
          <a:prstGeom prst="rect">
            <a:avLst/>
          </a:prstGeom>
          <a:noFill/>
        </p:spPr>
        <p:txBody>
          <a:bodyPr wrap="none" lIns="68580" tIns="34290" rIns="68580" bIns="34290" rtlCol="0">
            <a:spAutoFit/>
          </a:bodyPr>
          <a:lstStyle/>
          <a:p>
            <a:r>
              <a:rPr lang="en-US" dirty="0">
                <a:latin typeface="Times New Roman" pitchFamily="18" charset="0"/>
                <a:cs typeface="Times New Roman" pitchFamily="18" charset="0"/>
              </a:rPr>
              <a:t>Case III:  S = 1 , R =1 , Q = 0 &amp; ¯ </a:t>
            </a:r>
          </a:p>
        </p:txBody>
      </p:sp>
      <p:sp>
        <p:nvSpPr>
          <p:cNvPr id="47" name="TextBox 46"/>
          <p:cNvSpPr txBox="1"/>
          <p:nvPr/>
        </p:nvSpPr>
        <p:spPr>
          <a:xfrm>
            <a:off x="2000250" y="3082752"/>
            <a:ext cx="266740" cy="377026"/>
          </a:xfrm>
          <a:prstGeom prst="rect">
            <a:avLst/>
          </a:prstGeom>
          <a:noFill/>
        </p:spPr>
        <p:txBody>
          <a:bodyPr wrap="none" lIns="68580" tIns="34290" rIns="68580" bIns="34290" rtlCol="0">
            <a:spAutoFit/>
          </a:bodyPr>
          <a:lstStyle/>
          <a:p>
            <a:r>
              <a:rPr lang="en-US" sz="2000" b="1" dirty="0">
                <a:solidFill>
                  <a:srgbClr val="FFFF00"/>
                </a:solidFill>
                <a:latin typeface="Times New Roman" pitchFamily="18" charset="0"/>
                <a:cs typeface="Times New Roman" pitchFamily="18" charset="0"/>
              </a:rPr>
              <a:t>1</a:t>
            </a:r>
          </a:p>
        </p:txBody>
      </p:sp>
      <p:sp>
        <p:nvSpPr>
          <p:cNvPr id="48" name="TextBox 47"/>
          <p:cNvSpPr txBox="1"/>
          <p:nvPr/>
        </p:nvSpPr>
        <p:spPr>
          <a:xfrm>
            <a:off x="2057400" y="1028701"/>
            <a:ext cx="266740" cy="377026"/>
          </a:xfrm>
          <a:prstGeom prst="rect">
            <a:avLst/>
          </a:prstGeom>
          <a:noFill/>
        </p:spPr>
        <p:txBody>
          <a:bodyPr wrap="none" lIns="68580" tIns="34290" rIns="68580" bIns="34290" rtlCol="0">
            <a:spAutoFit/>
          </a:bodyPr>
          <a:lstStyle/>
          <a:p>
            <a:r>
              <a:rPr lang="en-US" sz="2000" b="1" dirty="0">
                <a:solidFill>
                  <a:srgbClr val="FFFF00"/>
                </a:solidFill>
                <a:latin typeface="Times New Roman" pitchFamily="18" charset="0"/>
                <a:cs typeface="Times New Roman" pitchFamily="18" charset="0"/>
              </a:rPr>
              <a:t>1</a:t>
            </a:r>
          </a:p>
        </p:txBody>
      </p:sp>
      <p:sp>
        <p:nvSpPr>
          <p:cNvPr id="49" name="TextBox 48"/>
          <p:cNvSpPr txBox="1"/>
          <p:nvPr/>
        </p:nvSpPr>
        <p:spPr>
          <a:xfrm>
            <a:off x="4400550" y="1485901"/>
            <a:ext cx="266740" cy="377026"/>
          </a:xfrm>
          <a:prstGeom prst="rect">
            <a:avLst/>
          </a:prstGeom>
          <a:noFill/>
        </p:spPr>
        <p:txBody>
          <a:bodyPr wrap="none" lIns="68580" tIns="34290" rIns="68580" bIns="34290" rtlCol="0">
            <a:spAutoFit/>
          </a:bodyPr>
          <a:lstStyle/>
          <a:p>
            <a:r>
              <a:rPr lang="en-US" sz="2000" b="1" dirty="0">
                <a:solidFill>
                  <a:srgbClr val="FFFF00"/>
                </a:solidFill>
                <a:latin typeface="Times New Roman" pitchFamily="18" charset="0"/>
                <a:cs typeface="Times New Roman" pitchFamily="18" charset="0"/>
              </a:rPr>
              <a:t>0</a:t>
            </a:r>
          </a:p>
        </p:txBody>
      </p:sp>
      <p:sp>
        <p:nvSpPr>
          <p:cNvPr id="50" name="TextBox 49"/>
          <p:cNvSpPr txBox="1"/>
          <p:nvPr/>
        </p:nvSpPr>
        <p:spPr>
          <a:xfrm>
            <a:off x="4375234" y="2571751"/>
            <a:ext cx="266740" cy="377026"/>
          </a:xfrm>
          <a:prstGeom prst="rect">
            <a:avLst/>
          </a:prstGeom>
          <a:noFill/>
        </p:spPr>
        <p:txBody>
          <a:bodyPr wrap="none" lIns="68580" tIns="34290" rIns="68580" bIns="34290" rtlCol="0">
            <a:spAutoFit/>
          </a:bodyPr>
          <a:lstStyle/>
          <a:p>
            <a:r>
              <a:rPr lang="en-US" sz="2000" b="1" dirty="0">
                <a:solidFill>
                  <a:srgbClr val="FFFF00"/>
                </a:solidFill>
                <a:latin typeface="Times New Roman" pitchFamily="18" charset="0"/>
                <a:cs typeface="Times New Roman" pitchFamily="18" charset="0"/>
              </a:rPr>
              <a:t>0</a:t>
            </a:r>
          </a:p>
        </p:txBody>
      </p:sp>
      <p:sp>
        <p:nvSpPr>
          <p:cNvPr id="54" name="TextBox 53"/>
          <p:cNvSpPr txBox="1"/>
          <p:nvPr/>
        </p:nvSpPr>
        <p:spPr>
          <a:xfrm>
            <a:off x="3028952" y="4457700"/>
            <a:ext cx="630622" cy="284693"/>
          </a:xfrm>
          <a:prstGeom prst="rect">
            <a:avLst/>
          </a:prstGeom>
          <a:noFill/>
        </p:spPr>
        <p:txBody>
          <a:bodyPr wrap="none" lIns="68580" tIns="34290" rIns="68580" bIns="34290" rtlCol="0">
            <a:spAutoFit/>
          </a:bodyPr>
          <a:lstStyle/>
          <a:p>
            <a:r>
              <a:rPr lang="en-US" sz="1200" dirty="0">
                <a:latin typeface="Times New Roman" pitchFamily="18" charset="0"/>
                <a:cs typeface="Times New Roman" pitchFamily="18" charset="0"/>
              </a:rPr>
              <a:t>   </a:t>
            </a:r>
            <a:r>
              <a:rPr lang="en-US" dirty="0">
                <a:latin typeface="Times New Roman" pitchFamily="18" charset="0"/>
                <a:cs typeface="Times New Roman" pitchFamily="18" charset="0"/>
              </a:rPr>
              <a:t>Q </a:t>
            </a:r>
            <a:r>
              <a:rPr lang="en-US" sz="1200" dirty="0">
                <a:latin typeface="Times New Roman" pitchFamily="18" charset="0"/>
                <a:cs typeface="Times New Roman" pitchFamily="18" charset="0"/>
              </a:rPr>
              <a:t>= 1</a:t>
            </a:r>
          </a:p>
        </p:txBody>
      </p:sp>
      <p:graphicFrame>
        <p:nvGraphicFramePr>
          <p:cNvPr id="51" name="Table 50"/>
          <p:cNvGraphicFramePr>
            <a:graphicFrameLocks noGrp="1"/>
          </p:cNvGraphicFramePr>
          <p:nvPr/>
        </p:nvGraphicFramePr>
        <p:xfrm>
          <a:off x="3886200" y="3257550"/>
          <a:ext cx="2686051" cy="2011680"/>
        </p:xfrm>
        <a:graphic>
          <a:graphicData uri="http://schemas.openxmlformats.org/drawingml/2006/table">
            <a:tbl>
              <a:tblPr firstRow="1" bandRow="1">
                <a:tableStyleId>{5C22544A-7EE6-4342-B048-85BDC9FD1C3A}</a:tableStyleId>
              </a:tblPr>
              <a:tblGrid>
                <a:gridCol w="628650">
                  <a:extLst>
                    <a:ext uri="{9D8B030D-6E8A-4147-A177-3AD203B41FA5}">
                      <a16:colId xmlns:a16="http://schemas.microsoft.com/office/drawing/2014/main" val="20000"/>
                    </a:ext>
                  </a:extLst>
                </a:gridCol>
                <a:gridCol w="628650">
                  <a:extLst>
                    <a:ext uri="{9D8B030D-6E8A-4147-A177-3AD203B41FA5}">
                      <a16:colId xmlns:a16="http://schemas.microsoft.com/office/drawing/2014/main" val="20001"/>
                    </a:ext>
                  </a:extLst>
                </a:gridCol>
                <a:gridCol w="757238">
                  <a:extLst>
                    <a:ext uri="{9D8B030D-6E8A-4147-A177-3AD203B41FA5}">
                      <a16:colId xmlns:a16="http://schemas.microsoft.com/office/drawing/2014/main" val="20002"/>
                    </a:ext>
                  </a:extLst>
                </a:gridCol>
                <a:gridCol w="671513">
                  <a:extLst>
                    <a:ext uri="{9D8B030D-6E8A-4147-A177-3AD203B41FA5}">
                      <a16:colId xmlns:a16="http://schemas.microsoft.com/office/drawing/2014/main" val="20003"/>
                    </a:ext>
                  </a:extLst>
                </a:gridCol>
              </a:tblGrid>
              <a:tr h="278130">
                <a:tc>
                  <a:txBody>
                    <a:bodyPr/>
                    <a:lstStyle/>
                    <a:p>
                      <a:pPr algn="ctr"/>
                      <a:r>
                        <a:rPr lang="en-US" sz="1400" dirty="0">
                          <a:solidFill>
                            <a:schemeClr val="tx1"/>
                          </a:solidFill>
                          <a:latin typeface="Times New Roman" pitchFamily="18" charset="0"/>
                          <a:cs typeface="Times New Roman" pitchFamily="18" charset="0"/>
                        </a:rPr>
                        <a:t>S</a:t>
                      </a:r>
                    </a:p>
                  </a:txBody>
                  <a:tcPr marL="68580" marR="68580" marT="34290" marB="34290"/>
                </a:tc>
                <a:tc>
                  <a:txBody>
                    <a:bodyPr/>
                    <a:lstStyle/>
                    <a:p>
                      <a:pPr algn="ctr"/>
                      <a:r>
                        <a:rPr lang="en-US" sz="1400" dirty="0">
                          <a:solidFill>
                            <a:schemeClr val="tx1"/>
                          </a:solidFill>
                          <a:latin typeface="Times New Roman" pitchFamily="18" charset="0"/>
                          <a:cs typeface="Times New Roman" pitchFamily="18" charset="0"/>
                        </a:rPr>
                        <a:t>R</a:t>
                      </a:r>
                    </a:p>
                  </a:txBody>
                  <a:tcPr marL="68580" marR="68580" marT="34290" marB="34290"/>
                </a:tc>
                <a:tc>
                  <a:txBody>
                    <a:bodyPr/>
                    <a:lstStyle/>
                    <a:p>
                      <a:pPr algn="ctr"/>
                      <a:r>
                        <a:rPr lang="en-US" sz="1400" dirty="0">
                          <a:solidFill>
                            <a:schemeClr val="tx1"/>
                          </a:solidFill>
                          <a:latin typeface="Times New Roman" pitchFamily="18" charset="0"/>
                          <a:cs typeface="Times New Roman" pitchFamily="18" charset="0"/>
                        </a:rPr>
                        <a:t>Q</a:t>
                      </a:r>
                    </a:p>
                  </a:txBody>
                  <a:tcPr marL="68580" marR="68580" marT="34290" marB="34290"/>
                </a:tc>
                <a:tc>
                  <a:txBody>
                    <a:bodyPr/>
                    <a:lstStyle/>
                    <a:p>
                      <a:pPr algn="l"/>
                      <a:r>
                        <a:rPr lang="en-US" sz="1400" dirty="0">
                          <a:solidFill>
                            <a:schemeClr val="tx1"/>
                          </a:solidFill>
                          <a:latin typeface="Times New Roman" pitchFamily="18" charset="0"/>
                          <a:cs typeface="Times New Roman" pitchFamily="18" charset="0"/>
                        </a:rPr>
                        <a:t>¯</a:t>
                      </a:r>
                    </a:p>
                  </a:txBody>
                  <a:tcPr marL="68580" marR="68580" marT="34290" marB="34290"/>
                </a:tc>
                <a:extLst>
                  <a:ext uri="{0D108BD9-81ED-4DB2-BD59-A6C34878D82A}">
                    <a16:rowId xmlns:a16="http://schemas.microsoft.com/office/drawing/2014/main" val="10000"/>
                  </a:ext>
                </a:extLst>
              </a:tr>
              <a:tr h="685800">
                <a:tc>
                  <a:txBody>
                    <a:bodyPr/>
                    <a:lstStyle/>
                    <a:p>
                      <a:pPr algn="ctr"/>
                      <a:r>
                        <a:rPr lang="en-US" sz="1400" dirty="0">
                          <a:latin typeface="Times New Roman" pitchFamily="18" charset="0"/>
                          <a:cs typeface="Times New Roman" pitchFamily="18" charset="0"/>
                        </a:rPr>
                        <a:t>0</a:t>
                      </a:r>
                    </a:p>
                  </a:txBody>
                  <a:tcPr marL="68580" marR="68580" marT="34290" marB="34290"/>
                </a:tc>
                <a:tc>
                  <a:txBody>
                    <a:bodyPr/>
                    <a:lstStyle/>
                    <a:p>
                      <a:pPr algn="ctr"/>
                      <a:r>
                        <a:rPr lang="en-US" sz="1400" dirty="0">
                          <a:latin typeface="Times New Roman" pitchFamily="18" charset="0"/>
                          <a:cs typeface="Times New Roman" pitchFamily="18" charset="0"/>
                        </a:rPr>
                        <a:t>0</a:t>
                      </a:r>
                    </a:p>
                  </a:txBody>
                  <a:tcPr marL="68580" marR="68580" marT="34290" marB="34290"/>
                </a:tc>
                <a:tc gridSpan="2">
                  <a:txBody>
                    <a:bodyPr/>
                    <a:lstStyle/>
                    <a:p>
                      <a:pPr algn="ctr"/>
                      <a:r>
                        <a:rPr lang="en-US" sz="1400" dirty="0">
                          <a:latin typeface="Times New Roman" pitchFamily="18" charset="0"/>
                          <a:cs typeface="Times New Roman" pitchFamily="18" charset="0"/>
                        </a:rPr>
                        <a:t>Memory ( As previous) </a:t>
                      </a:r>
                    </a:p>
                  </a:txBody>
                  <a:tcPr marL="68580" marR="68580" marT="34290" marB="34290"/>
                </a:tc>
                <a:tc hMerge="1">
                  <a:txBody>
                    <a:bodyPr/>
                    <a:lstStyle/>
                    <a:p>
                      <a:endParaRPr lang="en-US" dirty="0"/>
                    </a:p>
                  </a:txBody>
                  <a:tcPr/>
                </a:tc>
                <a:extLst>
                  <a:ext uri="{0D108BD9-81ED-4DB2-BD59-A6C34878D82A}">
                    <a16:rowId xmlns:a16="http://schemas.microsoft.com/office/drawing/2014/main" val="10001"/>
                  </a:ext>
                </a:extLst>
              </a:tr>
              <a:tr h="278130">
                <a:tc>
                  <a:txBody>
                    <a:bodyPr/>
                    <a:lstStyle/>
                    <a:p>
                      <a:pPr algn="ctr"/>
                      <a:r>
                        <a:rPr lang="en-US" sz="1400" dirty="0">
                          <a:latin typeface="Times New Roman" pitchFamily="18" charset="0"/>
                          <a:cs typeface="Times New Roman" pitchFamily="18" charset="0"/>
                        </a:rPr>
                        <a:t>0</a:t>
                      </a:r>
                    </a:p>
                  </a:txBody>
                  <a:tcPr marL="68580" marR="68580" marT="34290" marB="34290"/>
                </a:tc>
                <a:tc>
                  <a:txBody>
                    <a:bodyPr/>
                    <a:lstStyle/>
                    <a:p>
                      <a:pPr algn="ctr"/>
                      <a:r>
                        <a:rPr lang="en-US" sz="1400" dirty="0">
                          <a:latin typeface="Times New Roman" pitchFamily="18" charset="0"/>
                          <a:cs typeface="Times New Roman" pitchFamily="18" charset="0"/>
                        </a:rPr>
                        <a:t>1</a:t>
                      </a:r>
                    </a:p>
                  </a:txBody>
                  <a:tcPr marL="68580" marR="68580" marT="34290" marB="34290"/>
                </a:tc>
                <a:tc>
                  <a:txBody>
                    <a:bodyPr/>
                    <a:lstStyle/>
                    <a:p>
                      <a:pPr algn="ctr"/>
                      <a:r>
                        <a:rPr lang="en-US" sz="1400" dirty="0">
                          <a:latin typeface="Times New Roman" pitchFamily="18" charset="0"/>
                          <a:cs typeface="Times New Roman" pitchFamily="18" charset="0"/>
                        </a:rPr>
                        <a:t>0</a:t>
                      </a:r>
                    </a:p>
                  </a:txBody>
                  <a:tcPr marL="68580" marR="68580" marT="34290" marB="34290"/>
                </a:tc>
                <a:tc>
                  <a:txBody>
                    <a:bodyPr/>
                    <a:lstStyle/>
                    <a:p>
                      <a:pPr algn="ctr"/>
                      <a:r>
                        <a:rPr lang="en-US" sz="1400" dirty="0">
                          <a:latin typeface="Times New Roman" pitchFamily="18" charset="0"/>
                          <a:cs typeface="Times New Roman" pitchFamily="18" charset="0"/>
                        </a:rPr>
                        <a:t>1</a:t>
                      </a:r>
                    </a:p>
                  </a:txBody>
                  <a:tcPr marL="68580" marR="68580" marT="34290" marB="34290"/>
                </a:tc>
                <a:extLst>
                  <a:ext uri="{0D108BD9-81ED-4DB2-BD59-A6C34878D82A}">
                    <a16:rowId xmlns:a16="http://schemas.microsoft.com/office/drawing/2014/main" val="10002"/>
                  </a:ext>
                </a:extLst>
              </a:tr>
              <a:tr h="278130">
                <a:tc>
                  <a:txBody>
                    <a:bodyPr/>
                    <a:lstStyle/>
                    <a:p>
                      <a:pPr algn="ctr"/>
                      <a:r>
                        <a:rPr lang="en-US" sz="1400" dirty="0">
                          <a:latin typeface="Times New Roman" pitchFamily="18" charset="0"/>
                          <a:cs typeface="Times New Roman" pitchFamily="18" charset="0"/>
                        </a:rPr>
                        <a:t>1</a:t>
                      </a:r>
                    </a:p>
                  </a:txBody>
                  <a:tcPr marL="68580" marR="68580" marT="34290" marB="34290"/>
                </a:tc>
                <a:tc>
                  <a:txBody>
                    <a:bodyPr/>
                    <a:lstStyle/>
                    <a:p>
                      <a:pPr algn="ctr"/>
                      <a:r>
                        <a:rPr lang="en-US" sz="1400" dirty="0">
                          <a:latin typeface="Times New Roman" pitchFamily="18" charset="0"/>
                          <a:cs typeface="Times New Roman" pitchFamily="18" charset="0"/>
                        </a:rPr>
                        <a:t>0</a:t>
                      </a:r>
                    </a:p>
                  </a:txBody>
                  <a:tcPr marL="68580" marR="68580" marT="34290" marB="34290"/>
                </a:tc>
                <a:tc>
                  <a:txBody>
                    <a:bodyPr/>
                    <a:lstStyle/>
                    <a:p>
                      <a:pPr algn="ctr"/>
                      <a:r>
                        <a:rPr lang="en-US" sz="1400" dirty="0">
                          <a:latin typeface="Times New Roman" pitchFamily="18" charset="0"/>
                          <a:cs typeface="Times New Roman" pitchFamily="18" charset="0"/>
                        </a:rPr>
                        <a:t>1</a:t>
                      </a:r>
                    </a:p>
                  </a:txBody>
                  <a:tcPr marL="68580" marR="68580" marT="34290" marB="34290"/>
                </a:tc>
                <a:tc>
                  <a:txBody>
                    <a:bodyPr/>
                    <a:lstStyle/>
                    <a:p>
                      <a:pPr algn="ctr"/>
                      <a:r>
                        <a:rPr lang="en-US" sz="1400" dirty="0">
                          <a:latin typeface="Times New Roman" pitchFamily="18" charset="0"/>
                          <a:cs typeface="Times New Roman" pitchFamily="18" charset="0"/>
                        </a:rPr>
                        <a:t>0</a:t>
                      </a:r>
                    </a:p>
                  </a:txBody>
                  <a:tcPr marL="68580" marR="68580" marT="34290" marB="34290"/>
                </a:tc>
                <a:extLst>
                  <a:ext uri="{0D108BD9-81ED-4DB2-BD59-A6C34878D82A}">
                    <a16:rowId xmlns:a16="http://schemas.microsoft.com/office/drawing/2014/main" val="10003"/>
                  </a:ext>
                </a:extLst>
              </a:tr>
              <a:tr h="480060">
                <a:tc>
                  <a:txBody>
                    <a:bodyPr/>
                    <a:lstStyle/>
                    <a:p>
                      <a:pPr algn="ctr"/>
                      <a:r>
                        <a:rPr lang="en-US" sz="1400" dirty="0">
                          <a:latin typeface="Times New Roman" pitchFamily="18" charset="0"/>
                          <a:cs typeface="Times New Roman" pitchFamily="18" charset="0"/>
                        </a:rPr>
                        <a:t>1</a:t>
                      </a:r>
                    </a:p>
                  </a:txBody>
                  <a:tcPr marL="68580" marR="68580" marT="34290" marB="34290"/>
                </a:tc>
                <a:tc>
                  <a:txBody>
                    <a:bodyPr/>
                    <a:lstStyle/>
                    <a:p>
                      <a:pPr algn="ctr"/>
                      <a:r>
                        <a:rPr lang="en-US" sz="1400" dirty="0">
                          <a:latin typeface="Times New Roman" pitchFamily="18" charset="0"/>
                          <a:cs typeface="Times New Roman" pitchFamily="18" charset="0"/>
                        </a:rPr>
                        <a:t>1</a:t>
                      </a:r>
                    </a:p>
                  </a:txBody>
                  <a:tcPr marL="68580" marR="68580" marT="34290" marB="34290"/>
                </a:tc>
                <a:tc gridSpan="2">
                  <a:txBody>
                    <a:bodyPr/>
                    <a:lstStyle/>
                    <a:p>
                      <a:pPr algn="ctr"/>
                      <a:r>
                        <a:rPr lang="en-US" sz="1400" dirty="0">
                          <a:latin typeface="Times New Roman" pitchFamily="18" charset="0"/>
                          <a:cs typeface="Times New Roman" pitchFamily="18" charset="0"/>
                        </a:rPr>
                        <a:t>Invalid/Unstable</a:t>
                      </a:r>
                    </a:p>
                  </a:txBody>
                  <a:tcPr marL="68580" marR="68580" marT="34290" marB="34290"/>
                </a:tc>
                <a:tc hMerge="1">
                  <a:txBody>
                    <a:bodyPr/>
                    <a:lstStyle/>
                    <a:p>
                      <a:endParaRPr lang="en-US" dirty="0"/>
                    </a:p>
                  </a:txBody>
                  <a:tcPr/>
                </a:tc>
                <a:extLst>
                  <a:ext uri="{0D108BD9-81ED-4DB2-BD59-A6C34878D82A}">
                    <a16:rowId xmlns:a16="http://schemas.microsoft.com/office/drawing/2014/main" val="10004"/>
                  </a:ext>
                </a:extLst>
              </a:tr>
            </a:tbl>
          </a:graphicData>
        </a:graphic>
      </p:graphicFrame>
      <p:sp>
        <p:nvSpPr>
          <p:cNvPr id="52" name="TextBox 51"/>
          <p:cNvSpPr txBox="1"/>
          <p:nvPr/>
        </p:nvSpPr>
        <p:spPr>
          <a:xfrm>
            <a:off x="5829302" y="3314700"/>
            <a:ext cx="503984" cy="253916"/>
          </a:xfrm>
          <a:prstGeom prst="rect">
            <a:avLst/>
          </a:prstGeom>
          <a:noFill/>
        </p:spPr>
        <p:txBody>
          <a:bodyPr wrap="none" lIns="68580" tIns="34290" rIns="68580" bIns="34290" rtlCol="0">
            <a:spAutoFit/>
          </a:bodyPr>
          <a:lstStyle/>
          <a:p>
            <a:r>
              <a:rPr lang="en-US" sz="1200" dirty="0"/>
              <a:t> Q = 0</a:t>
            </a:r>
          </a:p>
        </p:txBody>
      </p:sp>
      <p:sp>
        <p:nvSpPr>
          <p:cNvPr id="53" name="TextBox 52"/>
          <p:cNvSpPr txBox="1"/>
          <p:nvPr/>
        </p:nvSpPr>
        <p:spPr>
          <a:xfrm>
            <a:off x="4343402" y="2914650"/>
            <a:ext cx="2027927" cy="284693"/>
          </a:xfrm>
          <a:prstGeom prst="rect">
            <a:avLst/>
          </a:prstGeom>
          <a:noFill/>
        </p:spPr>
        <p:txBody>
          <a:bodyPr wrap="none" lIns="68580" tIns="34290" rIns="68580" bIns="34290" rtlCol="0">
            <a:spAutoFit/>
          </a:bodyPr>
          <a:lstStyle/>
          <a:p>
            <a:r>
              <a:rPr lang="en-US" b="1" dirty="0">
                <a:latin typeface="Times New Roman" pitchFamily="18" charset="0"/>
                <a:cs typeface="Times New Roman" pitchFamily="18" charset="0"/>
              </a:rPr>
              <a:t>Truth table of S-R Latch</a:t>
            </a:r>
          </a:p>
        </p:txBody>
      </p:sp>
    </p:spTree>
    <p:extLst>
      <p:ext uri="{BB962C8B-B14F-4D97-AF65-F5344CB8AC3E}">
        <p14:creationId xmlns:p14="http://schemas.microsoft.com/office/powerpoint/2010/main" val="964319631"/>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nodePh="1">
                                  <p:stCondLst>
                                    <p:cond delay="0"/>
                                  </p:stCondLst>
                                  <p:endCondLst>
                                    <p:cond evt="begin" delay="0">
                                      <p:tn val="11"/>
                                    </p:cond>
                                  </p:end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2000"/>
                                        <p:tgtEl>
                                          <p:spTgt spid="10">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blinds(horizontal)">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blinds(horizontal)">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blinds(horizontal)">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blinds(horizontal)">
                                      <p:cBhvr>
                                        <p:cTn id="33" dur="5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blinds(horizontal)">
                                      <p:cBhvr>
                                        <p:cTn id="38" dur="5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blinds(horizontal)">
                                      <p:cBhvr>
                                        <p:cTn id="43" dur="500"/>
                                        <p:tgtEl>
                                          <p:spTgt spid="25"/>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blinds(horizontal)">
                                      <p:cBhvr>
                                        <p:cTn id="48" dur="500"/>
                                        <p:tgtEl>
                                          <p:spTgt spid="26"/>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blinds(horizontal)">
                                      <p:cBhvr>
                                        <p:cTn id="53" dur="50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blinds(horizontal)">
                                      <p:cBhvr>
                                        <p:cTn id="58" dur="500"/>
                                        <p:tgtEl>
                                          <p:spTgt spid="28"/>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blinds(horizontal)">
                                      <p:cBhvr>
                                        <p:cTn id="63" dur="500"/>
                                        <p:tgtEl>
                                          <p:spTgt spid="29"/>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47"/>
                                        </p:tgtEl>
                                        <p:attrNameLst>
                                          <p:attrName>style.visibility</p:attrName>
                                        </p:attrNameLst>
                                      </p:cBhvr>
                                      <p:to>
                                        <p:strVal val="visible"/>
                                      </p:to>
                                    </p:set>
                                    <p:animEffect transition="in" filter="blinds(horizontal)">
                                      <p:cBhvr>
                                        <p:cTn id="68" dur="500"/>
                                        <p:tgtEl>
                                          <p:spTgt spid="47"/>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grpId="0" nodeType="click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blinds(horizontal)">
                                      <p:cBhvr>
                                        <p:cTn id="73" dur="500"/>
                                        <p:tgtEl>
                                          <p:spTgt spid="48"/>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49"/>
                                        </p:tgtEl>
                                        <p:attrNameLst>
                                          <p:attrName>style.visibility</p:attrName>
                                        </p:attrNameLst>
                                      </p:cBhvr>
                                      <p:to>
                                        <p:strVal val="visible"/>
                                      </p:to>
                                    </p:set>
                                    <p:animEffect transition="in" filter="blinds(horizontal)">
                                      <p:cBhvr>
                                        <p:cTn id="78" dur="500"/>
                                        <p:tgtEl>
                                          <p:spTgt spid="49"/>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grpId="0" nodeType="click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blinds(horizontal)">
                                      <p:cBhvr>
                                        <p:cTn id="8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20" grpId="0"/>
      <p:bldP spid="21" grpId="0"/>
      <p:bldP spid="22" grpId="0"/>
      <p:bldP spid="23" grpId="0"/>
      <p:bldP spid="24" grpId="0"/>
      <p:bldP spid="25" grpId="0"/>
      <p:bldP spid="26" grpId="0"/>
      <p:bldP spid="27" grpId="0"/>
      <p:bldP spid="28" grpId="0"/>
      <p:bldP spid="29" grpId="0"/>
      <p:bldP spid="47" grpId="0"/>
      <p:bldP spid="48" grpId="0"/>
      <p:bldP spid="49" grpId="0"/>
      <p:bldP spid="5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Rot="1" noChangeArrowheads="1"/>
          </p:cNvSpPr>
          <p:nvPr>
            <p:ph type="title"/>
          </p:nvPr>
        </p:nvSpPr>
        <p:spPr>
          <a:xfrm>
            <a:off x="628650" y="114300"/>
            <a:ext cx="6172200" cy="457200"/>
          </a:xfrm>
        </p:spPr>
        <p:txBody>
          <a:bodyPr>
            <a:normAutofit fontScale="90000"/>
          </a:bodyPr>
          <a:lstStyle/>
          <a:p>
            <a:pPr algn="ctr" eaLnBrk="1" hangingPunct="1">
              <a:defRPr/>
            </a:pPr>
            <a:r>
              <a:rPr lang="en-US" altLang="zh-CN" dirty="0">
                <a:solidFill>
                  <a:srgbClr val="FF0000"/>
                </a:solidFill>
                <a:latin typeface="Times New Roman" pitchFamily="18" charset="0"/>
                <a:ea typeface="宋体" pitchFamily="2" charset="-122"/>
                <a:cs typeface="Times New Roman" pitchFamily="18" charset="0"/>
              </a:rPr>
              <a:t>SR Latch (NAND version</a:t>
            </a:r>
            <a:r>
              <a:rPr lang="en-US" altLang="zh-CN" dirty="0">
                <a:ea typeface="宋体" pitchFamily="2" charset="-122"/>
              </a:rPr>
              <a:t>)</a:t>
            </a:r>
          </a:p>
        </p:txBody>
      </p:sp>
      <p:sp>
        <p:nvSpPr>
          <p:cNvPr id="16390" name="Line 3"/>
          <p:cNvSpPr>
            <a:spLocks noChangeShapeType="1"/>
          </p:cNvSpPr>
          <p:nvPr/>
        </p:nvSpPr>
        <p:spPr bwMode="auto">
          <a:xfrm>
            <a:off x="2157413" y="2319338"/>
            <a:ext cx="1191" cy="1191"/>
          </a:xfrm>
          <a:prstGeom prst="line">
            <a:avLst/>
          </a:prstGeom>
          <a:noFill/>
          <a:ln w="0">
            <a:noFill/>
            <a:round/>
            <a:headEnd/>
            <a:tailEnd/>
          </a:ln>
        </p:spPr>
        <p:txBody>
          <a:bodyPr lIns="68580" tIns="34290" rIns="68580" bIns="34290"/>
          <a:lstStyle/>
          <a:p>
            <a:endParaRPr lang="en-US"/>
          </a:p>
        </p:txBody>
      </p:sp>
      <p:sp>
        <p:nvSpPr>
          <p:cNvPr id="16391" name="Line 4"/>
          <p:cNvSpPr>
            <a:spLocks noChangeShapeType="1"/>
          </p:cNvSpPr>
          <p:nvPr/>
        </p:nvSpPr>
        <p:spPr bwMode="auto">
          <a:xfrm>
            <a:off x="2157413" y="3174207"/>
            <a:ext cx="1191" cy="1191"/>
          </a:xfrm>
          <a:prstGeom prst="line">
            <a:avLst/>
          </a:prstGeom>
          <a:noFill/>
          <a:ln w="0">
            <a:noFill/>
            <a:round/>
            <a:headEnd/>
            <a:tailEnd/>
          </a:ln>
        </p:spPr>
        <p:txBody>
          <a:bodyPr lIns="68580" tIns="34290" rIns="68580" bIns="34290"/>
          <a:lstStyle/>
          <a:p>
            <a:endParaRPr lang="en-US"/>
          </a:p>
        </p:txBody>
      </p:sp>
      <p:sp>
        <p:nvSpPr>
          <p:cNvPr id="16392" name="Rectangle 5"/>
          <p:cNvSpPr>
            <a:spLocks noChangeArrowheads="1"/>
          </p:cNvSpPr>
          <p:nvPr/>
        </p:nvSpPr>
        <p:spPr bwMode="auto">
          <a:xfrm>
            <a:off x="1314450" y="1428751"/>
            <a:ext cx="168315" cy="230833"/>
          </a:xfrm>
          <a:prstGeom prst="rect">
            <a:avLst/>
          </a:prstGeom>
          <a:noFill/>
          <a:ln w="9525">
            <a:noFill/>
            <a:miter lim="800000"/>
            <a:headEnd/>
            <a:tailEnd/>
          </a:ln>
        </p:spPr>
        <p:txBody>
          <a:bodyPr wrap="none" lIns="0" tIns="0" rIns="0" bIns="0">
            <a:spAutoFit/>
          </a:bodyPr>
          <a:lstStyle/>
          <a:p>
            <a:r>
              <a:rPr lang="en-US" altLang="zh-CN" sz="1500" dirty="0">
                <a:latin typeface="Comic Sans MS" pitchFamily="66" charset="0"/>
                <a:ea typeface="宋体" pitchFamily="2" charset="-122"/>
              </a:rPr>
              <a:t>S’</a:t>
            </a:r>
            <a:endParaRPr lang="en-US" altLang="zh-CN" sz="1800" dirty="0">
              <a:latin typeface="Comic Sans MS" pitchFamily="66" charset="0"/>
              <a:ea typeface="宋体" pitchFamily="2" charset="-122"/>
            </a:endParaRPr>
          </a:p>
        </p:txBody>
      </p:sp>
      <p:sp>
        <p:nvSpPr>
          <p:cNvPr id="16393" name="Rectangle 6"/>
          <p:cNvSpPr>
            <a:spLocks noChangeArrowheads="1"/>
          </p:cNvSpPr>
          <p:nvPr/>
        </p:nvSpPr>
        <p:spPr bwMode="auto">
          <a:xfrm>
            <a:off x="1314451" y="2538414"/>
            <a:ext cx="156293" cy="230833"/>
          </a:xfrm>
          <a:prstGeom prst="rect">
            <a:avLst/>
          </a:prstGeom>
          <a:noFill/>
          <a:ln w="9525">
            <a:noFill/>
            <a:miter lim="800000"/>
            <a:headEnd/>
            <a:tailEnd/>
          </a:ln>
        </p:spPr>
        <p:txBody>
          <a:bodyPr wrap="none" lIns="0" tIns="0" rIns="0" bIns="0">
            <a:spAutoFit/>
          </a:bodyPr>
          <a:lstStyle/>
          <a:p>
            <a:r>
              <a:rPr lang="en-US" altLang="zh-CN" sz="1500" dirty="0">
                <a:latin typeface="Comic Sans MS" pitchFamily="66" charset="0"/>
                <a:ea typeface="宋体" pitchFamily="2" charset="-122"/>
              </a:rPr>
              <a:t>R’</a:t>
            </a:r>
            <a:endParaRPr lang="en-US" altLang="zh-CN" sz="1800" dirty="0">
              <a:latin typeface="Comic Sans MS" pitchFamily="66" charset="0"/>
              <a:ea typeface="宋体" pitchFamily="2" charset="-122"/>
            </a:endParaRPr>
          </a:p>
        </p:txBody>
      </p:sp>
      <p:sp>
        <p:nvSpPr>
          <p:cNvPr id="16394" name="Rectangle 7"/>
          <p:cNvSpPr>
            <a:spLocks noChangeArrowheads="1"/>
          </p:cNvSpPr>
          <p:nvPr/>
        </p:nvSpPr>
        <p:spPr bwMode="auto">
          <a:xfrm>
            <a:off x="3153967" y="1571626"/>
            <a:ext cx="226024" cy="230833"/>
          </a:xfrm>
          <a:prstGeom prst="rect">
            <a:avLst/>
          </a:prstGeom>
          <a:noFill/>
          <a:ln w="9525">
            <a:noFill/>
            <a:miter lim="800000"/>
            <a:headEnd/>
            <a:tailEnd/>
          </a:ln>
        </p:spPr>
        <p:txBody>
          <a:bodyPr wrap="none" lIns="0" tIns="0" rIns="0" bIns="0">
            <a:spAutoFit/>
          </a:bodyPr>
          <a:lstStyle/>
          <a:p>
            <a:r>
              <a:rPr lang="en-US" altLang="zh-CN" sz="1500" dirty="0">
                <a:latin typeface="Comic Sans MS" pitchFamily="66" charset="0"/>
                <a:ea typeface="宋体" pitchFamily="2" charset="-122"/>
              </a:rPr>
              <a:t>Q </a:t>
            </a:r>
            <a:endParaRPr lang="en-US" altLang="zh-CN" sz="1800" dirty="0">
              <a:latin typeface="Comic Sans MS" pitchFamily="66" charset="0"/>
              <a:ea typeface="宋体" pitchFamily="2" charset="-122"/>
            </a:endParaRPr>
          </a:p>
        </p:txBody>
      </p:sp>
      <p:sp>
        <p:nvSpPr>
          <p:cNvPr id="16395" name="Rectangle 8"/>
          <p:cNvSpPr>
            <a:spLocks noChangeArrowheads="1"/>
          </p:cNvSpPr>
          <p:nvPr/>
        </p:nvSpPr>
        <p:spPr bwMode="auto">
          <a:xfrm>
            <a:off x="3153967" y="2427685"/>
            <a:ext cx="203181" cy="230833"/>
          </a:xfrm>
          <a:prstGeom prst="rect">
            <a:avLst/>
          </a:prstGeom>
          <a:noFill/>
          <a:ln w="9525">
            <a:noFill/>
            <a:miter lim="800000"/>
            <a:headEnd/>
            <a:tailEnd/>
          </a:ln>
        </p:spPr>
        <p:txBody>
          <a:bodyPr wrap="none" lIns="0" tIns="0" rIns="0" bIns="0">
            <a:spAutoFit/>
          </a:bodyPr>
          <a:lstStyle/>
          <a:p>
            <a:r>
              <a:rPr lang="en-US" altLang="zh-CN" sz="1500" dirty="0">
                <a:latin typeface="Comic Sans MS" pitchFamily="66" charset="0"/>
                <a:ea typeface="宋体" pitchFamily="2" charset="-122"/>
              </a:rPr>
              <a:t>Q’</a:t>
            </a:r>
            <a:endParaRPr lang="en-US" altLang="zh-CN" sz="1800" dirty="0">
              <a:latin typeface="Comic Sans MS" pitchFamily="66" charset="0"/>
              <a:ea typeface="宋体" pitchFamily="2" charset="-122"/>
            </a:endParaRPr>
          </a:p>
        </p:txBody>
      </p:sp>
      <p:sp>
        <p:nvSpPr>
          <p:cNvPr id="16396" name="Line 9"/>
          <p:cNvSpPr>
            <a:spLocks noChangeShapeType="1"/>
          </p:cNvSpPr>
          <p:nvPr/>
        </p:nvSpPr>
        <p:spPr bwMode="auto">
          <a:xfrm flipH="1">
            <a:off x="1821658" y="1554957"/>
            <a:ext cx="222647" cy="1191"/>
          </a:xfrm>
          <a:prstGeom prst="line">
            <a:avLst/>
          </a:prstGeom>
          <a:noFill/>
          <a:ln w="20638">
            <a:solidFill>
              <a:schemeClr val="tx1"/>
            </a:solidFill>
            <a:round/>
            <a:headEnd/>
            <a:tailEnd/>
          </a:ln>
        </p:spPr>
        <p:txBody>
          <a:bodyPr lIns="68580" tIns="34290" rIns="68580" bIns="34290"/>
          <a:lstStyle/>
          <a:p>
            <a:endParaRPr lang="en-US"/>
          </a:p>
        </p:txBody>
      </p:sp>
      <p:sp>
        <p:nvSpPr>
          <p:cNvPr id="16397" name="Line 10"/>
          <p:cNvSpPr>
            <a:spLocks noChangeShapeType="1"/>
          </p:cNvSpPr>
          <p:nvPr/>
        </p:nvSpPr>
        <p:spPr bwMode="auto">
          <a:xfrm flipH="1">
            <a:off x="1821658" y="1808561"/>
            <a:ext cx="222647" cy="1190"/>
          </a:xfrm>
          <a:prstGeom prst="line">
            <a:avLst/>
          </a:prstGeom>
          <a:noFill/>
          <a:ln w="20638">
            <a:solidFill>
              <a:schemeClr val="tx1"/>
            </a:solidFill>
            <a:round/>
            <a:headEnd/>
            <a:tailEnd/>
          </a:ln>
        </p:spPr>
        <p:txBody>
          <a:bodyPr lIns="68580" tIns="34290" rIns="68580" bIns="34290"/>
          <a:lstStyle/>
          <a:p>
            <a:endParaRPr lang="en-US"/>
          </a:p>
        </p:txBody>
      </p:sp>
      <p:sp>
        <p:nvSpPr>
          <p:cNvPr id="16398" name="Line 11"/>
          <p:cNvSpPr>
            <a:spLocks noChangeShapeType="1"/>
          </p:cNvSpPr>
          <p:nvPr/>
        </p:nvSpPr>
        <p:spPr bwMode="auto">
          <a:xfrm flipH="1">
            <a:off x="2614612" y="1682354"/>
            <a:ext cx="158354" cy="1190"/>
          </a:xfrm>
          <a:prstGeom prst="line">
            <a:avLst/>
          </a:prstGeom>
          <a:noFill/>
          <a:ln w="20638">
            <a:solidFill>
              <a:schemeClr val="tx1"/>
            </a:solidFill>
            <a:round/>
            <a:headEnd/>
            <a:tailEnd/>
          </a:ln>
        </p:spPr>
        <p:txBody>
          <a:bodyPr lIns="68580" tIns="34290" rIns="68580" bIns="34290"/>
          <a:lstStyle/>
          <a:p>
            <a:endParaRPr lang="en-US"/>
          </a:p>
        </p:txBody>
      </p:sp>
      <p:sp>
        <p:nvSpPr>
          <p:cNvPr id="16399" name="Line 12"/>
          <p:cNvSpPr>
            <a:spLocks noChangeShapeType="1"/>
          </p:cNvSpPr>
          <p:nvPr/>
        </p:nvSpPr>
        <p:spPr bwMode="auto">
          <a:xfrm flipH="1">
            <a:off x="2057401" y="1428750"/>
            <a:ext cx="253604" cy="1191"/>
          </a:xfrm>
          <a:prstGeom prst="line">
            <a:avLst/>
          </a:prstGeom>
          <a:noFill/>
          <a:ln w="20638">
            <a:solidFill>
              <a:schemeClr val="tx1"/>
            </a:solidFill>
            <a:round/>
            <a:headEnd/>
            <a:tailEnd/>
          </a:ln>
        </p:spPr>
        <p:txBody>
          <a:bodyPr lIns="68580" tIns="34290" rIns="68580" bIns="34290"/>
          <a:lstStyle/>
          <a:p>
            <a:endParaRPr lang="en-US"/>
          </a:p>
        </p:txBody>
      </p:sp>
      <p:sp>
        <p:nvSpPr>
          <p:cNvPr id="16400" name="Line 13"/>
          <p:cNvSpPr>
            <a:spLocks noChangeShapeType="1"/>
          </p:cNvSpPr>
          <p:nvPr/>
        </p:nvSpPr>
        <p:spPr bwMode="auto">
          <a:xfrm flipH="1">
            <a:off x="2057400" y="1428750"/>
            <a:ext cx="0" cy="457200"/>
          </a:xfrm>
          <a:prstGeom prst="line">
            <a:avLst/>
          </a:prstGeom>
          <a:noFill/>
          <a:ln w="20638">
            <a:solidFill>
              <a:schemeClr val="tx1"/>
            </a:solidFill>
            <a:round/>
            <a:headEnd/>
            <a:tailEnd/>
          </a:ln>
        </p:spPr>
        <p:txBody>
          <a:bodyPr lIns="68580" tIns="34290" rIns="68580" bIns="34290"/>
          <a:lstStyle/>
          <a:p>
            <a:endParaRPr lang="en-US"/>
          </a:p>
        </p:txBody>
      </p:sp>
      <p:sp>
        <p:nvSpPr>
          <p:cNvPr id="16401" name="Arc 14"/>
          <p:cNvSpPr>
            <a:spLocks/>
          </p:cNvSpPr>
          <p:nvPr/>
        </p:nvSpPr>
        <p:spPr bwMode="auto">
          <a:xfrm>
            <a:off x="2286001" y="1428751"/>
            <a:ext cx="263129" cy="445294"/>
          </a:xfrm>
          <a:custGeom>
            <a:avLst/>
            <a:gdLst>
              <a:gd name="T0" fmla="*/ 794964989 w 22339"/>
              <a:gd name="T1" fmla="*/ 74032725 h 43200"/>
              <a:gd name="T2" fmla="*/ 0 w 22339"/>
              <a:gd name="T3" fmla="*/ 2147483647 h 43200"/>
              <a:gd name="T4" fmla="*/ 2147483647 w 22339"/>
              <a:gd name="T5" fmla="*/ 2147483647 h 43200"/>
              <a:gd name="T6" fmla="*/ 0 60000 65536"/>
              <a:gd name="T7" fmla="*/ 0 60000 65536"/>
              <a:gd name="T8" fmla="*/ 0 60000 65536"/>
              <a:gd name="T9" fmla="*/ 0 w 22339"/>
              <a:gd name="T10" fmla="*/ 0 h 43200"/>
              <a:gd name="T11" fmla="*/ 22339 w 22339"/>
              <a:gd name="T12" fmla="*/ 43200 h 43200"/>
            </a:gdLst>
            <a:ahLst/>
            <a:cxnLst>
              <a:cxn ang="T6">
                <a:pos x="T0" y="T1"/>
              </a:cxn>
              <a:cxn ang="T7">
                <a:pos x="T2" y="T3"/>
              </a:cxn>
              <a:cxn ang="T8">
                <a:pos x="T4" y="T5"/>
              </a:cxn>
            </a:cxnLst>
            <a:rect l="T9" t="T10" r="T11" b="T12"/>
            <a:pathLst>
              <a:path w="22339" h="43200" fill="none" extrusionOk="0">
                <a:moveTo>
                  <a:pt x="52" y="10"/>
                </a:moveTo>
                <a:cubicBezTo>
                  <a:pt x="281" y="3"/>
                  <a:pt x="510" y="-1"/>
                  <a:pt x="739" y="0"/>
                </a:cubicBezTo>
                <a:cubicBezTo>
                  <a:pt x="12668" y="0"/>
                  <a:pt x="22339" y="9670"/>
                  <a:pt x="22339" y="21600"/>
                </a:cubicBezTo>
                <a:cubicBezTo>
                  <a:pt x="22339" y="33529"/>
                  <a:pt x="12668" y="43200"/>
                  <a:pt x="739" y="43200"/>
                </a:cubicBezTo>
                <a:cubicBezTo>
                  <a:pt x="492" y="43200"/>
                  <a:pt x="246" y="43195"/>
                  <a:pt x="-1" y="43187"/>
                </a:cubicBezTo>
              </a:path>
              <a:path w="22339" h="43200" stroke="0" extrusionOk="0">
                <a:moveTo>
                  <a:pt x="52" y="10"/>
                </a:moveTo>
                <a:cubicBezTo>
                  <a:pt x="281" y="3"/>
                  <a:pt x="510" y="-1"/>
                  <a:pt x="739" y="0"/>
                </a:cubicBezTo>
                <a:cubicBezTo>
                  <a:pt x="12668" y="0"/>
                  <a:pt x="22339" y="9670"/>
                  <a:pt x="22339" y="21600"/>
                </a:cubicBezTo>
                <a:cubicBezTo>
                  <a:pt x="22339" y="33529"/>
                  <a:pt x="12668" y="43200"/>
                  <a:pt x="739" y="43200"/>
                </a:cubicBezTo>
                <a:cubicBezTo>
                  <a:pt x="492" y="43200"/>
                  <a:pt x="246" y="43195"/>
                  <a:pt x="-1" y="43187"/>
                </a:cubicBezTo>
                <a:lnTo>
                  <a:pt x="739" y="21600"/>
                </a:lnTo>
                <a:close/>
              </a:path>
            </a:pathLst>
          </a:custGeom>
          <a:noFill/>
          <a:ln w="20638">
            <a:solidFill>
              <a:schemeClr val="tx1"/>
            </a:solidFill>
            <a:round/>
            <a:headEnd/>
            <a:tailEnd/>
          </a:ln>
        </p:spPr>
        <p:txBody>
          <a:bodyPr lIns="68580" tIns="34290" rIns="68580" bIns="34290"/>
          <a:lstStyle/>
          <a:p>
            <a:endParaRPr lang="en-US"/>
          </a:p>
        </p:txBody>
      </p:sp>
      <p:sp>
        <p:nvSpPr>
          <p:cNvPr id="16402" name="Oval 15"/>
          <p:cNvSpPr>
            <a:spLocks noChangeArrowheads="1"/>
          </p:cNvSpPr>
          <p:nvPr/>
        </p:nvSpPr>
        <p:spPr bwMode="auto">
          <a:xfrm>
            <a:off x="2558655" y="1657351"/>
            <a:ext cx="64294" cy="65485"/>
          </a:xfrm>
          <a:prstGeom prst="ellipse">
            <a:avLst/>
          </a:prstGeom>
          <a:blipFill dpi="0" rotWithShape="0">
            <a:blip r:embed="rId3" cstate="print"/>
            <a:srcRect/>
            <a:tile tx="0" ty="0" sx="100000" sy="100000" flip="none" algn="tl"/>
          </a:blipFill>
          <a:ln w="20638">
            <a:solidFill>
              <a:schemeClr val="tx1"/>
            </a:solidFill>
            <a:round/>
            <a:headEnd/>
            <a:tailEnd/>
          </a:ln>
        </p:spPr>
        <p:txBody>
          <a:bodyPr lIns="68580" tIns="34290" rIns="68580" bIns="34290"/>
          <a:lstStyle/>
          <a:p>
            <a:endParaRPr lang="en-US"/>
          </a:p>
        </p:txBody>
      </p:sp>
      <p:sp>
        <p:nvSpPr>
          <p:cNvPr id="16403" name="Line 16"/>
          <p:cNvSpPr>
            <a:spLocks noChangeShapeType="1"/>
          </p:cNvSpPr>
          <p:nvPr/>
        </p:nvSpPr>
        <p:spPr bwMode="auto">
          <a:xfrm flipH="1">
            <a:off x="1821658" y="2411017"/>
            <a:ext cx="222647" cy="1190"/>
          </a:xfrm>
          <a:prstGeom prst="line">
            <a:avLst/>
          </a:prstGeom>
          <a:noFill/>
          <a:ln w="20638">
            <a:solidFill>
              <a:schemeClr val="tx1"/>
            </a:solidFill>
            <a:round/>
            <a:headEnd/>
            <a:tailEnd/>
          </a:ln>
        </p:spPr>
        <p:txBody>
          <a:bodyPr lIns="68580" tIns="34290" rIns="68580" bIns="34290"/>
          <a:lstStyle/>
          <a:p>
            <a:endParaRPr lang="en-US"/>
          </a:p>
        </p:txBody>
      </p:sp>
      <p:sp>
        <p:nvSpPr>
          <p:cNvPr id="16404" name="Line 17"/>
          <p:cNvSpPr>
            <a:spLocks noChangeShapeType="1"/>
          </p:cNvSpPr>
          <p:nvPr/>
        </p:nvSpPr>
        <p:spPr bwMode="auto">
          <a:xfrm flipH="1">
            <a:off x="1821658" y="2664619"/>
            <a:ext cx="222647" cy="1191"/>
          </a:xfrm>
          <a:prstGeom prst="line">
            <a:avLst/>
          </a:prstGeom>
          <a:noFill/>
          <a:ln w="20638">
            <a:solidFill>
              <a:schemeClr val="tx1"/>
            </a:solidFill>
            <a:round/>
            <a:headEnd/>
            <a:tailEnd/>
          </a:ln>
        </p:spPr>
        <p:txBody>
          <a:bodyPr lIns="68580" tIns="34290" rIns="68580" bIns="34290"/>
          <a:lstStyle/>
          <a:p>
            <a:endParaRPr lang="en-US"/>
          </a:p>
        </p:txBody>
      </p:sp>
      <p:sp>
        <p:nvSpPr>
          <p:cNvPr id="16405" name="Line 18"/>
          <p:cNvSpPr>
            <a:spLocks noChangeShapeType="1"/>
          </p:cNvSpPr>
          <p:nvPr/>
        </p:nvSpPr>
        <p:spPr bwMode="auto">
          <a:xfrm flipH="1">
            <a:off x="2614612" y="2538413"/>
            <a:ext cx="158354" cy="1191"/>
          </a:xfrm>
          <a:prstGeom prst="line">
            <a:avLst/>
          </a:prstGeom>
          <a:noFill/>
          <a:ln w="20638">
            <a:solidFill>
              <a:schemeClr val="tx1"/>
            </a:solidFill>
            <a:round/>
            <a:headEnd/>
            <a:tailEnd/>
          </a:ln>
        </p:spPr>
        <p:txBody>
          <a:bodyPr lIns="68580" tIns="34290" rIns="68580" bIns="34290"/>
          <a:lstStyle/>
          <a:p>
            <a:endParaRPr lang="en-US"/>
          </a:p>
        </p:txBody>
      </p:sp>
      <p:sp>
        <p:nvSpPr>
          <p:cNvPr id="16406" name="Line 19"/>
          <p:cNvSpPr>
            <a:spLocks noChangeShapeType="1"/>
          </p:cNvSpPr>
          <p:nvPr/>
        </p:nvSpPr>
        <p:spPr bwMode="auto">
          <a:xfrm flipH="1">
            <a:off x="2044305" y="2315767"/>
            <a:ext cx="253603" cy="1190"/>
          </a:xfrm>
          <a:prstGeom prst="line">
            <a:avLst/>
          </a:prstGeom>
          <a:noFill/>
          <a:ln w="20638">
            <a:solidFill>
              <a:schemeClr val="tx1"/>
            </a:solidFill>
            <a:round/>
            <a:headEnd/>
            <a:tailEnd/>
          </a:ln>
        </p:spPr>
        <p:txBody>
          <a:bodyPr lIns="68580" tIns="34290" rIns="68580" bIns="34290"/>
          <a:lstStyle/>
          <a:p>
            <a:endParaRPr lang="en-US"/>
          </a:p>
        </p:txBody>
      </p:sp>
      <p:sp>
        <p:nvSpPr>
          <p:cNvPr id="16407" name="Line 20"/>
          <p:cNvSpPr>
            <a:spLocks noChangeShapeType="1"/>
          </p:cNvSpPr>
          <p:nvPr/>
        </p:nvSpPr>
        <p:spPr bwMode="auto">
          <a:xfrm>
            <a:off x="2044305" y="2315767"/>
            <a:ext cx="1190" cy="444103"/>
          </a:xfrm>
          <a:prstGeom prst="line">
            <a:avLst/>
          </a:prstGeom>
          <a:noFill/>
          <a:ln w="20638">
            <a:solidFill>
              <a:schemeClr val="tx1"/>
            </a:solidFill>
            <a:round/>
            <a:headEnd/>
            <a:tailEnd/>
          </a:ln>
        </p:spPr>
        <p:txBody>
          <a:bodyPr lIns="68580" tIns="34290" rIns="68580" bIns="34290"/>
          <a:lstStyle/>
          <a:p>
            <a:endParaRPr lang="en-US"/>
          </a:p>
        </p:txBody>
      </p:sp>
      <p:sp>
        <p:nvSpPr>
          <p:cNvPr id="16408" name="Line 21"/>
          <p:cNvSpPr>
            <a:spLocks noChangeShapeType="1"/>
          </p:cNvSpPr>
          <p:nvPr/>
        </p:nvSpPr>
        <p:spPr bwMode="auto">
          <a:xfrm>
            <a:off x="2044305" y="2759870"/>
            <a:ext cx="253603" cy="1191"/>
          </a:xfrm>
          <a:prstGeom prst="line">
            <a:avLst/>
          </a:prstGeom>
          <a:noFill/>
          <a:ln w="20638">
            <a:solidFill>
              <a:schemeClr val="tx1"/>
            </a:solidFill>
            <a:round/>
            <a:headEnd/>
            <a:tailEnd/>
          </a:ln>
        </p:spPr>
        <p:txBody>
          <a:bodyPr lIns="68580" tIns="34290" rIns="68580" bIns="34290"/>
          <a:lstStyle/>
          <a:p>
            <a:endParaRPr lang="en-US"/>
          </a:p>
        </p:txBody>
      </p:sp>
      <p:sp>
        <p:nvSpPr>
          <p:cNvPr id="16409" name="Arc 22"/>
          <p:cNvSpPr>
            <a:spLocks/>
          </p:cNvSpPr>
          <p:nvPr/>
        </p:nvSpPr>
        <p:spPr bwMode="auto">
          <a:xfrm>
            <a:off x="2297907" y="2322911"/>
            <a:ext cx="263129" cy="445294"/>
          </a:xfrm>
          <a:custGeom>
            <a:avLst/>
            <a:gdLst>
              <a:gd name="T0" fmla="*/ 736356475 w 22335"/>
              <a:gd name="T1" fmla="*/ 74032725 h 43200"/>
              <a:gd name="T2" fmla="*/ 0 w 22335"/>
              <a:gd name="T3" fmla="*/ 2147483647 h 43200"/>
              <a:gd name="T4" fmla="*/ 2147483647 w 22335"/>
              <a:gd name="T5" fmla="*/ 2147483647 h 43200"/>
              <a:gd name="T6" fmla="*/ 0 60000 65536"/>
              <a:gd name="T7" fmla="*/ 0 60000 65536"/>
              <a:gd name="T8" fmla="*/ 0 60000 65536"/>
              <a:gd name="T9" fmla="*/ 0 w 22335"/>
              <a:gd name="T10" fmla="*/ 0 h 43200"/>
              <a:gd name="T11" fmla="*/ 22335 w 22335"/>
              <a:gd name="T12" fmla="*/ 43200 h 43200"/>
            </a:gdLst>
            <a:ahLst/>
            <a:cxnLst>
              <a:cxn ang="T6">
                <a:pos x="T0" y="T1"/>
              </a:cxn>
              <a:cxn ang="T7">
                <a:pos x="T2" y="T3"/>
              </a:cxn>
              <a:cxn ang="T8">
                <a:pos x="T4" y="T5"/>
              </a:cxn>
            </a:cxnLst>
            <a:rect l="T9" t="T10" r="T11" b="T12"/>
            <a:pathLst>
              <a:path w="22335" h="43200" fill="none" extrusionOk="0">
                <a:moveTo>
                  <a:pt x="48" y="10"/>
                </a:moveTo>
                <a:cubicBezTo>
                  <a:pt x="277" y="3"/>
                  <a:pt x="506" y="-1"/>
                  <a:pt x="735" y="0"/>
                </a:cubicBezTo>
                <a:cubicBezTo>
                  <a:pt x="12664" y="0"/>
                  <a:pt x="22335" y="9670"/>
                  <a:pt x="22335" y="21600"/>
                </a:cubicBezTo>
                <a:cubicBezTo>
                  <a:pt x="22335" y="33529"/>
                  <a:pt x="12664" y="43200"/>
                  <a:pt x="735" y="43200"/>
                </a:cubicBezTo>
                <a:cubicBezTo>
                  <a:pt x="489" y="43200"/>
                  <a:pt x="244" y="43195"/>
                  <a:pt x="-1" y="43187"/>
                </a:cubicBezTo>
              </a:path>
              <a:path w="22335" h="43200" stroke="0" extrusionOk="0">
                <a:moveTo>
                  <a:pt x="48" y="10"/>
                </a:moveTo>
                <a:cubicBezTo>
                  <a:pt x="277" y="3"/>
                  <a:pt x="506" y="-1"/>
                  <a:pt x="735" y="0"/>
                </a:cubicBezTo>
                <a:cubicBezTo>
                  <a:pt x="12664" y="0"/>
                  <a:pt x="22335" y="9670"/>
                  <a:pt x="22335" y="21600"/>
                </a:cubicBezTo>
                <a:cubicBezTo>
                  <a:pt x="22335" y="33529"/>
                  <a:pt x="12664" y="43200"/>
                  <a:pt x="735" y="43200"/>
                </a:cubicBezTo>
                <a:cubicBezTo>
                  <a:pt x="489" y="43200"/>
                  <a:pt x="244" y="43195"/>
                  <a:pt x="-1" y="43187"/>
                </a:cubicBezTo>
                <a:lnTo>
                  <a:pt x="735" y="21600"/>
                </a:lnTo>
                <a:close/>
              </a:path>
            </a:pathLst>
          </a:custGeom>
          <a:noFill/>
          <a:ln w="20638">
            <a:solidFill>
              <a:schemeClr val="tx1"/>
            </a:solidFill>
            <a:round/>
            <a:headEnd/>
            <a:tailEnd/>
          </a:ln>
        </p:spPr>
        <p:txBody>
          <a:bodyPr lIns="68580" tIns="34290" rIns="68580" bIns="34290"/>
          <a:lstStyle/>
          <a:p>
            <a:endParaRPr lang="en-US"/>
          </a:p>
        </p:txBody>
      </p:sp>
      <p:sp>
        <p:nvSpPr>
          <p:cNvPr id="16410" name="Oval 23"/>
          <p:cNvSpPr>
            <a:spLocks noChangeArrowheads="1"/>
          </p:cNvSpPr>
          <p:nvPr/>
        </p:nvSpPr>
        <p:spPr bwMode="auto">
          <a:xfrm>
            <a:off x="2558655" y="2513410"/>
            <a:ext cx="64294" cy="65484"/>
          </a:xfrm>
          <a:prstGeom prst="ellipse">
            <a:avLst/>
          </a:prstGeom>
          <a:blipFill dpi="0" rotWithShape="0">
            <a:blip r:embed="rId3" cstate="print"/>
            <a:srcRect/>
            <a:tile tx="0" ty="0" sx="100000" sy="100000" flip="none" algn="tl"/>
          </a:blipFill>
          <a:ln w="20638">
            <a:solidFill>
              <a:schemeClr val="tx1"/>
            </a:solidFill>
            <a:round/>
            <a:headEnd/>
            <a:tailEnd/>
          </a:ln>
        </p:spPr>
        <p:txBody>
          <a:bodyPr lIns="68580" tIns="34290" rIns="68580" bIns="34290"/>
          <a:lstStyle/>
          <a:p>
            <a:endParaRPr lang="en-US"/>
          </a:p>
        </p:txBody>
      </p:sp>
      <p:sp>
        <p:nvSpPr>
          <p:cNvPr id="16411" name="Line 24"/>
          <p:cNvSpPr>
            <a:spLocks noChangeShapeType="1"/>
          </p:cNvSpPr>
          <p:nvPr/>
        </p:nvSpPr>
        <p:spPr bwMode="auto">
          <a:xfrm>
            <a:off x="2788444" y="1682354"/>
            <a:ext cx="285750" cy="1190"/>
          </a:xfrm>
          <a:prstGeom prst="line">
            <a:avLst/>
          </a:prstGeom>
          <a:noFill/>
          <a:ln w="20638">
            <a:solidFill>
              <a:schemeClr val="tx1"/>
            </a:solidFill>
            <a:round/>
            <a:headEnd/>
            <a:tailEnd/>
          </a:ln>
        </p:spPr>
        <p:txBody>
          <a:bodyPr lIns="68580" tIns="34290" rIns="68580" bIns="34290"/>
          <a:lstStyle/>
          <a:p>
            <a:endParaRPr lang="en-US"/>
          </a:p>
        </p:txBody>
      </p:sp>
      <p:sp>
        <p:nvSpPr>
          <p:cNvPr id="16412" name="Line 25"/>
          <p:cNvSpPr>
            <a:spLocks noChangeShapeType="1"/>
          </p:cNvSpPr>
          <p:nvPr/>
        </p:nvSpPr>
        <p:spPr bwMode="auto">
          <a:xfrm>
            <a:off x="2788444" y="2538413"/>
            <a:ext cx="285750" cy="1191"/>
          </a:xfrm>
          <a:prstGeom prst="line">
            <a:avLst/>
          </a:prstGeom>
          <a:noFill/>
          <a:ln w="20638">
            <a:solidFill>
              <a:schemeClr val="tx1"/>
            </a:solidFill>
            <a:round/>
            <a:headEnd/>
            <a:tailEnd/>
          </a:ln>
        </p:spPr>
        <p:txBody>
          <a:bodyPr lIns="68580" tIns="34290" rIns="68580" bIns="34290"/>
          <a:lstStyle/>
          <a:p>
            <a:endParaRPr lang="en-US"/>
          </a:p>
        </p:txBody>
      </p:sp>
      <p:sp>
        <p:nvSpPr>
          <p:cNvPr id="16413" name="Line 26"/>
          <p:cNvSpPr>
            <a:spLocks noChangeShapeType="1"/>
          </p:cNvSpPr>
          <p:nvPr/>
        </p:nvSpPr>
        <p:spPr bwMode="auto">
          <a:xfrm>
            <a:off x="1535906" y="1554957"/>
            <a:ext cx="285750" cy="1191"/>
          </a:xfrm>
          <a:prstGeom prst="line">
            <a:avLst/>
          </a:prstGeom>
          <a:noFill/>
          <a:ln w="20638">
            <a:solidFill>
              <a:schemeClr val="tx1"/>
            </a:solidFill>
            <a:round/>
            <a:headEnd/>
            <a:tailEnd/>
          </a:ln>
        </p:spPr>
        <p:txBody>
          <a:bodyPr lIns="68580" tIns="34290" rIns="68580" bIns="34290"/>
          <a:lstStyle/>
          <a:p>
            <a:endParaRPr lang="en-US"/>
          </a:p>
        </p:txBody>
      </p:sp>
      <p:sp>
        <p:nvSpPr>
          <p:cNvPr id="16414" name="Line 27"/>
          <p:cNvSpPr>
            <a:spLocks noChangeShapeType="1"/>
          </p:cNvSpPr>
          <p:nvPr/>
        </p:nvSpPr>
        <p:spPr bwMode="auto">
          <a:xfrm>
            <a:off x="1535906" y="2664619"/>
            <a:ext cx="285750" cy="1191"/>
          </a:xfrm>
          <a:prstGeom prst="line">
            <a:avLst/>
          </a:prstGeom>
          <a:noFill/>
          <a:ln w="20638">
            <a:solidFill>
              <a:schemeClr val="tx1"/>
            </a:solidFill>
            <a:round/>
            <a:headEnd/>
            <a:tailEnd/>
          </a:ln>
        </p:spPr>
        <p:txBody>
          <a:bodyPr lIns="68580" tIns="34290" rIns="68580" bIns="34290"/>
          <a:lstStyle/>
          <a:p>
            <a:endParaRPr lang="en-US"/>
          </a:p>
        </p:txBody>
      </p:sp>
      <p:sp>
        <p:nvSpPr>
          <p:cNvPr id="16415" name="Line 28"/>
          <p:cNvSpPr>
            <a:spLocks noChangeShapeType="1"/>
          </p:cNvSpPr>
          <p:nvPr/>
        </p:nvSpPr>
        <p:spPr bwMode="auto">
          <a:xfrm>
            <a:off x="1821656" y="1825229"/>
            <a:ext cx="1191" cy="158353"/>
          </a:xfrm>
          <a:prstGeom prst="line">
            <a:avLst/>
          </a:prstGeom>
          <a:noFill/>
          <a:ln w="20638">
            <a:solidFill>
              <a:schemeClr val="tx1"/>
            </a:solidFill>
            <a:round/>
            <a:headEnd/>
            <a:tailEnd/>
          </a:ln>
        </p:spPr>
        <p:txBody>
          <a:bodyPr lIns="68580" tIns="34290" rIns="68580" bIns="34290"/>
          <a:lstStyle/>
          <a:p>
            <a:endParaRPr lang="en-US"/>
          </a:p>
        </p:txBody>
      </p:sp>
      <p:sp>
        <p:nvSpPr>
          <p:cNvPr id="16416" name="Line 29"/>
          <p:cNvSpPr>
            <a:spLocks noChangeShapeType="1"/>
          </p:cNvSpPr>
          <p:nvPr/>
        </p:nvSpPr>
        <p:spPr bwMode="auto">
          <a:xfrm>
            <a:off x="1821656" y="2252663"/>
            <a:ext cx="1191" cy="158354"/>
          </a:xfrm>
          <a:prstGeom prst="line">
            <a:avLst/>
          </a:prstGeom>
          <a:noFill/>
          <a:ln w="20638">
            <a:solidFill>
              <a:schemeClr val="tx1"/>
            </a:solidFill>
            <a:round/>
            <a:headEnd/>
            <a:tailEnd/>
          </a:ln>
        </p:spPr>
        <p:txBody>
          <a:bodyPr lIns="68580" tIns="34290" rIns="68580" bIns="34290"/>
          <a:lstStyle/>
          <a:p>
            <a:endParaRPr lang="en-US"/>
          </a:p>
        </p:txBody>
      </p:sp>
      <p:sp>
        <p:nvSpPr>
          <p:cNvPr id="16417" name="Line 30"/>
          <p:cNvSpPr>
            <a:spLocks noChangeShapeType="1"/>
          </p:cNvSpPr>
          <p:nvPr/>
        </p:nvSpPr>
        <p:spPr bwMode="auto">
          <a:xfrm>
            <a:off x="2820592" y="1697831"/>
            <a:ext cx="1190" cy="285750"/>
          </a:xfrm>
          <a:prstGeom prst="line">
            <a:avLst/>
          </a:prstGeom>
          <a:noFill/>
          <a:ln w="20638">
            <a:solidFill>
              <a:schemeClr val="tx1"/>
            </a:solidFill>
            <a:round/>
            <a:headEnd/>
            <a:tailEnd/>
          </a:ln>
        </p:spPr>
        <p:txBody>
          <a:bodyPr lIns="68580" tIns="34290" rIns="68580" bIns="34290"/>
          <a:lstStyle/>
          <a:p>
            <a:endParaRPr lang="en-US"/>
          </a:p>
        </p:txBody>
      </p:sp>
      <p:sp>
        <p:nvSpPr>
          <p:cNvPr id="16418" name="Line 31"/>
          <p:cNvSpPr>
            <a:spLocks noChangeShapeType="1"/>
          </p:cNvSpPr>
          <p:nvPr/>
        </p:nvSpPr>
        <p:spPr bwMode="auto">
          <a:xfrm>
            <a:off x="2820592" y="2252663"/>
            <a:ext cx="1190" cy="285750"/>
          </a:xfrm>
          <a:prstGeom prst="line">
            <a:avLst/>
          </a:prstGeom>
          <a:noFill/>
          <a:ln w="20638">
            <a:solidFill>
              <a:schemeClr val="tx1"/>
            </a:solidFill>
            <a:round/>
            <a:headEnd/>
            <a:tailEnd/>
          </a:ln>
        </p:spPr>
        <p:txBody>
          <a:bodyPr lIns="68580" tIns="34290" rIns="68580" bIns="34290"/>
          <a:lstStyle/>
          <a:p>
            <a:endParaRPr lang="en-US"/>
          </a:p>
        </p:txBody>
      </p:sp>
      <p:sp>
        <p:nvSpPr>
          <p:cNvPr id="16419" name="Line 32"/>
          <p:cNvSpPr>
            <a:spLocks noChangeShapeType="1"/>
          </p:cNvSpPr>
          <p:nvPr/>
        </p:nvSpPr>
        <p:spPr bwMode="auto">
          <a:xfrm>
            <a:off x="1821658" y="1983583"/>
            <a:ext cx="998935" cy="269081"/>
          </a:xfrm>
          <a:prstGeom prst="line">
            <a:avLst/>
          </a:prstGeom>
          <a:noFill/>
          <a:ln w="20638">
            <a:solidFill>
              <a:schemeClr val="tx1"/>
            </a:solidFill>
            <a:round/>
            <a:headEnd/>
            <a:tailEnd/>
          </a:ln>
        </p:spPr>
        <p:txBody>
          <a:bodyPr lIns="68580" tIns="34290" rIns="68580" bIns="34290"/>
          <a:lstStyle/>
          <a:p>
            <a:endParaRPr lang="en-US"/>
          </a:p>
        </p:txBody>
      </p:sp>
      <p:sp>
        <p:nvSpPr>
          <p:cNvPr id="16420" name="Line 33"/>
          <p:cNvSpPr>
            <a:spLocks noChangeShapeType="1"/>
          </p:cNvSpPr>
          <p:nvPr/>
        </p:nvSpPr>
        <p:spPr bwMode="auto">
          <a:xfrm flipV="1">
            <a:off x="1821658" y="1983583"/>
            <a:ext cx="998935" cy="269081"/>
          </a:xfrm>
          <a:prstGeom prst="line">
            <a:avLst/>
          </a:prstGeom>
          <a:noFill/>
          <a:ln w="20638">
            <a:solidFill>
              <a:schemeClr val="tx1"/>
            </a:solidFill>
            <a:round/>
            <a:headEnd/>
            <a:tailEnd/>
          </a:ln>
        </p:spPr>
        <p:txBody>
          <a:bodyPr lIns="68580" tIns="34290" rIns="68580" bIns="34290"/>
          <a:lstStyle/>
          <a:p>
            <a:endParaRPr lang="en-US"/>
          </a:p>
        </p:txBody>
      </p:sp>
      <p:sp>
        <p:nvSpPr>
          <p:cNvPr id="16421" name="Oval 34"/>
          <p:cNvSpPr>
            <a:spLocks noChangeArrowheads="1"/>
          </p:cNvSpPr>
          <p:nvPr/>
        </p:nvSpPr>
        <p:spPr bwMode="auto">
          <a:xfrm>
            <a:off x="2780110" y="1657351"/>
            <a:ext cx="65484" cy="65485"/>
          </a:xfrm>
          <a:prstGeom prst="ellipse">
            <a:avLst/>
          </a:prstGeom>
          <a:solidFill>
            <a:srgbClr val="000000"/>
          </a:solidFill>
          <a:ln w="20638">
            <a:solidFill>
              <a:schemeClr val="tx1"/>
            </a:solidFill>
            <a:round/>
            <a:headEnd/>
            <a:tailEnd/>
          </a:ln>
        </p:spPr>
        <p:txBody>
          <a:bodyPr lIns="68580" tIns="34290" rIns="68580" bIns="34290"/>
          <a:lstStyle/>
          <a:p>
            <a:endParaRPr lang="en-US"/>
          </a:p>
        </p:txBody>
      </p:sp>
      <p:sp>
        <p:nvSpPr>
          <p:cNvPr id="16422" name="Oval 35"/>
          <p:cNvSpPr>
            <a:spLocks noChangeArrowheads="1"/>
          </p:cNvSpPr>
          <p:nvPr/>
        </p:nvSpPr>
        <p:spPr bwMode="auto">
          <a:xfrm>
            <a:off x="2795589" y="2513410"/>
            <a:ext cx="65485" cy="65484"/>
          </a:xfrm>
          <a:prstGeom prst="ellipse">
            <a:avLst/>
          </a:prstGeom>
          <a:solidFill>
            <a:srgbClr val="000000"/>
          </a:solidFill>
          <a:ln w="20638">
            <a:solidFill>
              <a:schemeClr val="tx1"/>
            </a:solidFill>
            <a:round/>
            <a:headEnd/>
            <a:tailEnd/>
          </a:ln>
        </p:spPr>
        <p:txBody>
          <a:bodyPr lIns="68580" tIns="34290" rIns="68580" bIns="34290"/>
          <a:lstStyle/>
          <a:p>
            <a:endParaRPr lang="en-US"/>
          </a:p>
        </p:txBody>
      </p:sp>
      <p:sp>
        <p:nvSpPr>
          <p:cNvPr id="16423" name="Text Box 36"/>
          <p:cNvSpPr txBox="1">
            <a:spLocks noChangeArrowheads="1"/>
          </p:cNvSpPr>
          <p:nvPr/>
        </p:nvSpPr>
        <p:spPr bwMode="auto">
          <a:xfrm>
            <a:off x="4217195" y="1691879"/>
            <a:ext cx="558486" cy="1177245"/>
          </a:xfrm>
          <a:prstGeom prst="rect">
            <a:avLst/>
          </a:prstGeom>
          <a:noFill/>
          <a:ln w="9525">
            <a:noFill/>
            <a:miter lim="800000"/>
            <a:headEnd/>
            <a:tailEnd/>
          </a:ln>
        </p:spPr>
        <p:txBody>
          <a:bodyPr wrap="none" lIns="68580" tIns="34290" rIns="68580" bIns="34290">
            <a:spAutoFit/>
          </a:bodyPr>
          <a:lstStyle/>
          <a:p>
            <a:r>
              <a:rPr lang="zh-CN" altLang="en-US" sz="1800" dirty="0">
                <a:latin typeface="Comic Sans MS" pitchFamily="66" charset="0"/>
                <a:ea typeface="宋体" pitchFamily="2" charset="-122"/>
              </a:rPr>
              <a:t>0  0</a:t>
            </a:r>
          </a:p>
          <a:p>
            <a:r>
              <a:rPr lang="zh-CN" altLang="en-US" sz="1800" dirty="0">
                <a:latin typeface="Comic Sans MS" pitchFamily="66" charset="0"/>
                <a:ea typeface="宋体" pitchFamily="2" charset="-122"/>
              </a:rPr>
              <a:t>0  1</a:t>
            </a:r>
          </a:p>
          <a:p>
            <a:r>
              <a:rPr lang="zh-CN" altLang="en-US" sz="1800" dirty="0">
                <a:latin typeface="Comic Sans MS" pitchFamily="66" charset="0"/>
                <a:ea typeface="宋体" pitchFamily="2" charset="-122"/>
              </a:rPr>
              <a:t>1  0</a:t>
            </a:r>
          </a:p>
          <a:p>
            <a:r>
              <a:rPr lang="zh-CN" altLang="en-US" sz="1800" dirty="0">
                <a:latin typeface="Comic Sans MS" pitchFamily="66" charset="0"/>
                <a:ea typeface="宋体" pitchFamily="2" charset="-122"/>
              </a:rPr>
              <a:t>1  1</a:t>
            </a:r>
          </a:p>
        </p:txBody>
      </p:sp>
      <p:sp>
        <p:nvSpPr>
          <p:cNvPr id="16424" name="Text Box 37"/>
          <p:cNvSpPr txBox="1">
            <a:spLocks noChangeArrowheads="1"/>
          </p:cNvSpPr>
          <p:nvPr/>
        </p:nvSpPr>
        <p:spPr bwMode="auto">
          <a:xfrm>
            <a:off x="4160045" y="1348979"/>
            <a:ext cx="1661352" cy="346249"/>
          </a:xfrm>
          <a:prstGeom prst="rect">
            <a:avLst/>
          </a:prstGeom>
          <a:noFill/>
          <a:ln w="9525">
            <a:noFill/>
            <a:miter lim="800000"/>
            <a:headEnd/>
            <a:tailEnd/>
          </a:ln>
        </p:spPr>
        <p:txBody>
          <a:bodyPr wrap="none" lIns="68580" tIns="34290" rIns="68580" bIns="34290">
            <a:spAutoFit/>
          </a:bodyPr>
          <a:lstStyle/>
          <a:p>
            <a:r>
              <a:rPr lang="en-US" altLang="zh-CN" sz="1800" dirty="0">
                <a:latin typeface="Comic Sans MS" pitchFamily="66" charset="0"/>
                <a:ea typeface="宋体" pitchFamily="2" charset="-122"/>
              </a:rPr>
              <a:t>S’   R’    Q   </a:t>
            </a:r>
            <a:r>
              <a:rPr lang="en-US" altLang="zh-CN" sz="1800" dirty="0" err="1">
                <a:latin typeface="Comic Sans MS" pitchFamily="66" charset="0"/>
                <a:ea typeface="宋体" pitchFamily="2" charset="-122"/>
              </a:rPr>
              <a:t>Q</a:t>
            </a:r>
            <a:r>
              <a:rPr lang="en-US" altLang="zh-CN" sz="1800" dirty="0">
                <a:latin typeface="Comic Sans MS" pitchFamily="66" charset="0"/>
                <a:ea typeface="宋体" pitchFamily="2" charset="-122"/>
              </a:rPr>
              <a:t>’</a:t>
            </a:r>
          </a:p>
        </p:txBody>
      </p:sp>
      <p:sp>
        <p:nvSpPr>
          <p:cNvPr id="16425" name="Line 38"/>
          <p:cNvSpPr>
            <a:spLocks noChangeShapeType="1"/>
          </p:cNvSpPr>
          <p:nvPr/>
        </p:nvSpPr>
        <p:spPr bwMode="auto">
          <a:xfrm>
            <a:off x="4057650" y="1657350"/>
            <a:ext cx="1714500" cy="0"/>
          </a:xfrm>
          <a:prstGeom prst="line">
            <a:avLst/>
          </a:prstGeom>
          <a:noFill/>
          <a:ln w="9525">
            <a:solidFill>
              <a:schemeClr val="tx1"/>
            </a:solidFill>
            <a:round/>
            <a:headEnd/>
            <a:tailEnd/>
          </a:ln>
        </p:spPr>
        <p:txBody>
          <a:bodyPr wrap="none" lIns="68580" tIns="34290" rIns="68580" bIns="34290" anchor="ctr"/>
          <a:lstStyle/>
          <a:p>
            <a:endParaRPr lang="en-US"/>
          </a:p>
        </p:txBody>
      </p:sp>
      <p:sp>
        <p:nvSpPr>
          <p:cNvPr id="16426" name="Line 39"/>
          <p:cNvSpPr>
            <a:spLocks noChangeShapeType="1"/>
          </p:cNvSpPr>
          <p:nvPr/>
        </p:nvSpPr>
        <p:spPr bwMode="auto">
          <a:xfrm>
            <a:off x="4914900" y="1314450"/>
            <a:ext cx="0" cy="1657350"/>
          </a:xfrm>
          <a:prstGeom prst="line">
            <a:avLst/>
          </a:prstGeom>
          <a:noFill/>
          <a:ln w="9525">
            <a:solidFill>
              <a:schemeClr val="tx1"/>
            </a:solidFill>
            <a:round/>
            <a:headEnd/>
            <a:tailEnd/>
          </a:ln>
        </p:spPr>
        <p:txBody>
          <a:bodyPr wrap="none" lIns="68580" tIns="34290" rIns="68580" bIns="34290" anchor="ctr"/>
          <a:lstStyle/>
          <a:p>
            <a:endParaRPr lang="en-US"/>
          </a:p>
        </p:txBody>
      </p:sp>
      <p:sp>
        <p:nvSpPr>
          <p:cNvPr id="234536" name="Text Box 40"/>
          <p:cNvSpPr txBox="1">
            <a:spLocks noChangeArrowheads="1"/>
          </p:cNvSpPr>
          <p:nvPr/>
        </p:nvSpPr>
        <p:spPr bwMode="auto">
          <a:xfrm>
            <a:off x="902494" y="1406130"/>
            <a:ext cx="279164" cy="346249"/>
          </a:xfrm>
          <a:prstGeom prst="rect">
            <a:avLst/>
          </a:prstGeom>
          <a:noFill/>
          <a:ln w="9525">
            <a:noFill/>
            <a:miter lim="800000"/>
            <a:headEnd/>
            <a:tailEnd/>
          </a:ln>
        </p:spPr>
        <p:txBody>
          <a:bodyPr wrap="none" lIns="68580" tIns="34290" rIns="68580" bIns="34290">
            <a:spAutoFit/>
          </a:bodyPr>
          <a:lstStyle/>
          <a:p>
            <a:r>
              <a:rPr lang="zh-CN" altLang="en-US" sz="1800" b="1" dirty="0">
                <a:solidFill>
                  <a:schemeClr val="hlink"/>
                </a:solidFill>
                <a:latin typeface="Comic Sans MS" pitchFamily="66" charset="0"/>
                <a:ea typeface="宋体" pitchFamily="2" charset="-122"/>
              </a:rPr>
              <a:t>0</a:t>
            </a:r>
          </a:p>
        </p:txBody>
      </p:sp>
      <p:sp>
        <p:nvSpPr>
          <p:cNvPr id="234537" name="Text Box 41"/>
          <p:cNvSpPr txBox="1">
            <a:spLocks noChangeArrowheads="1"/>
          </p:cNvSpPr>
          <p:nvPr/>
        </p:nvSpPr>
        <p:spPr bwMode="auto">
          <a:xfrm>
            <a:off x="902494" y="2499123"/>
            <a:ext cx="279164" cy="346249"/>
          </a:xfrm>
          <a:prstGeom prst="rect">
            <a:avLst/>
          </a:prstGeom>
          <a:noFill/>
          <a:ln w="9525">
            <a:noFill/>
            <a:miter lim="800000"/>
            <a:headEnd/>
            <a:tailEnd/>
          </a:ln>
        </p:spPr>
        <p:txBody>
          <a:bodyPr wrap="none" lIns="68580" tIns="34290" rIns="68580" bIns="34290">
            <a:spAutoFit/>
          </a:bodyPr>
          <a:lstStyle/>
          <a:p>
            <a:r>
              <a:rPr lang="zh-CN" altLang="en-US" sz="1800" b="1" dirty="0">
                <a:solidFill>
                  <a:schemeClr val="hlink"/>
                </a:solidFill>
                <a:latin typeface="Comic Sans MS" pitchFamily="66" charset="0"/>
                <a:ea typeface="宋体" pitchFamily="2" charset="-122"/>
              </a:rPr>
              <a:t>0</a:t>
            </a:r>
          </a:p>
        </p:txBody>
      </p:sp>
      <p:sp>
        <p:nvSpPr>
          <p:cNvPr id="234538" name="Text Box 42"/>
          <p:cNvSpPr txBox="1">
            <a:spLocks noChangeArrowheads="1"/>
          </p:cNvSpPr>
          <p:nvPr/>
        </p:nvSpPr>
        <p:spPr bwMode="auto">
          <a:xfrm>
            <a:off x="3359944" y="1527573"/>
            <a:ext cx="279164" cy="346249"/>
          </a:xfrm>
          <a:prstGeom prst="rect">
            <a:avLst/>
          </a:prstGeom>
          <a:noFill/>
          <a:ln w="9525">
            <a:noFill/>
            <a:miter lim="800000"/>
            <a:headEnd/>
            <a:tailEnd/>
          </a:ln>
        </p:spPr>
        <p:txBody>
          <a:bodyPr wrap="none" lIns="68580" tIns="34290" rIns="68580" bIns="34290">
            <a:spAutoFit/>
          </a:bodyPr>
          <a:lstStyle/>
          <a:p>
            <a:r>
              <a:rPr lang="zh-CN" altLang="en-US" sz="1800" b="1" dirty="0">
                <a:solidFill>
                  <a:schemeClr val="hlink"/>
                </a:solidFill>
                <a:latin typeface="Comic Sans MS" pitchFamily="66" charset="0"/>
                <a:ea typeface="宋体" pitchFamily="2" charset="-122"/>
              </a:rPr>
              <a:t>1</a:t>
            </a:r>
          </a:p>
        </p:txBody>
      </p:sp>
      <p:sp>
        <p:nvSpPr>
          <p:cNvPr id="234539" name="Text Box 43"/>
          <p:cNvSpPr txBox="1">
            <a:spLocks noChangeArrowheads="1"/>
          </p:cNvSpPr>
          <p:nvPr/>
        </p:nvSpPr>
        <p:spPr bwMode="auto">
          <a:xfrm>
            <a:off x="3359944" y="2384823"/>
            <a:ext cx="279164" cy="346249"/>
          </a:xfrm>
          <a:prstGeom prst="rect">
            <a:avLst/>
          </a:prstGeom>
          <a:noFill/>
          <a:ln w="9525">
            <a:noFill/>
            <a:miter lim="800000"/>
            <a:headEnd/>
            <a:tailEnd/>
          </a:ln>
        </p:spPr>
        <p:txBody>
          <a:bodyPr wrap="none" lIns="68580" tIns="34290" rIns="68580" bIns="34290">
            <a:spAutoFit/>
          </a:bodyPr>
          <a:lstStyle/>
          <a:p>
            <a:r>
              <a:rPr lang="zh-CN" altLang="en-US" sz="1800" b="1" dirty="0">
                <a:solidFill>
                  <a:schemeClr val="hlink"/>
                </a:solidFill>
                <a:latin typeface="Comic Sans MS" pitchFamily="66" charset="0"/>
                <a:ea typeface="宋体" pitchFamily="2" charset="-122"/>
              </a:rPr>
              <a:t>1</a:t>
            </a:r>
          </a:p>
        </p:txBody>
      </p:sp>
      <p:sp>
        <p:nvSpPr>
          <p:cNvPr id="16431" name="Text Box 44"/>
          <p:cNvSpPr txBox="1">
            <a:spLocks noChangeArrowheads="1"/>
          </p:cNvSpPr>
          <p:nvPr/>
        </p:nvSpPr>
        <p:spPr bwMode="auto">
          <a:xfrm>
            <a:off x="2858691" y="3375423"/>
            <a:ext cx="1076257" cy="1177245"/>
          </a:xfrm>
          <a:prstGeom prst="rect">
            <a:avLst/>
          </a:prstGeom>
          <a:noFill/>
          <a:ln w="9525">
            <a:noFill/>
            <a:miter lim="800000"/>
            <a:headEnd/>
            <a:tailEnd/>
          </a:ln>
        </p:spPr>
        <p:txBody>
          <a:bodyPr wrap="none" lIns="68580" tIns="34290" rIns="68580" bIns="34290">
            <a:spAutoFit/>
          </a:bodyPr>
          <a:lstStyle/>
          <a:p>
            <a:r>
              <a:rPr lang="zh-CN" altLang="en-US" sz="1800" dirty="0">
                <a:latin typeface="Comic Sans MS" pitchFamily="66" charset="0"/>
                <a:ea typeface="宋体" pitchFamily="2" charset="-122"/>
              </a:rPr>
              <a:t> 0 0      1</a:t>
            </a:r>
          </a:p>
          <a:p>
            <a:r>
              <a:rPr lang="zh-CN" altLang="en-US" sz="1800" dirty="0">
                <a:latin typeface="Comic Sans MS" pitchFamily="66" charset="0"/>
                <a:ea typeface="宋体" pitchFamily="2" charset="-122"/>
              </a:rPr>
              <a:t> 0 1      1</a:t>
            </a:r>
          </a:p>
          <a:p>
            <a:r>
              <a:rPr lang="zh-CN" altLang="en-US" sz="1800" dirty="0">
                <a:latin typeface="Comic Sans MS" pitchFamily="66" charset="0"/>
                <a:ea typeface="宋体" pitchFamily="2" charset="-122"/>
              </a:rPr>
              <a:t> 1 0      1</a:t>
            </a:r>
          </a:p>
          <a:p>
            <a:r>
              <a:rPr lang="zh-CN" altLang="en-US" sz="1800" dirty="0">
                <a:latin typeface="Comic Sans MS" pitchFamily="66" charset="0"/>
                <a:ea typeface="宋体" pitchFamily="2" charset="-122"/>
              </a:rPr>
              <a:t> 1 1      0</a:t>
            </a:r>
          </a:p>
        </p:txBody>
      </p:sp>
      <p:sp>
        <p:nvSpPr>
          <p:cNvPr id="16432" name="Text Box 45"/>
          <p:cNvSpPr txBox="1">
            <a:spLocks noChangeArrowheads="1"/>
          </p:cNvSpPr>
          <p:nvPr/>
        </p:nvSpPr>
        <p:spPr bwMode="auto">
          <a:xfrm>
            <a:off x="2858692" y="3146823"/>
            <a:ext cx="1429718" cy="346249"/>
          </a:xfrm>
          <a:prstGeom prst="rect">
            <a:avLst/>
          </a:prstGeom>
          <a:noFill/>
          <a:ln w="9525">
            <a:noFill/>
            <a:miter lim="800000"/>
            <a:headEnd/>
            <a:tailEnd/>
          </a:ln>
        </p:spPr>
        <p:txBody>
          <a:bodyPr wrap="none" lIns="68580" tIns="34290" rIns="68580" bIns="34290">
            <a:spAutoFit/>
          </a:bodyPr>
          <a:lstStyle/>
          <a:p>
            <a:r>
              <a:rPr lang="en-US" altLang="zh-CN" sz="1800" dirty="0">
                <a:latin typeface="Comic Sans MS" pitchFamily="66" charset="0"/>
                <a:ea typeface="宋体" pitchFamily="2" charset="-122"/>
              </a:rPr>
              <a:t>X  Y  NAND</a:t>
            </a:r>
          </a:p>
        </p:txBody>
      </p:sp>
      <p:sp>
        <p:nvSpPr>
          <p:cNvPr id="16433" name="Line 46"/>
          <p:cNvSpPr>
            <a:spLocks noChangeShapeType="1"/>
          </p:cNvSpPr>
          <p:nvPr/>
        </p:nvSpPr>
        <p:spPr bwMode="auto">
          <a:xfrm>
            <a:off x="2800350" y="3429000"/>
            <a:ext cx="1257300" cy="0"/>
          </a:xfrm>
          <a:prstGeom prst="line">
            <a:avLst/>
          </a:prstGeom>
          <a:noFill/>
          <a:ln w="9525">
            <a:solidFill>
              <a:schemeClr val="tx1"/>
            </a:solidFill>
            <a:round/>
            <a:headEnd/>
            <a:tailEnd/>
          </a:ln>
        </p:spPr>
        <p:txBody>
          <a:bodyPr wrap="none" lIns="68580" tIns="34290" rIns="68580" bIns="34290" anchor="ctr"/>
          <a:lstStyle/>
          <a:p>
            <a:endParaRPr lang="en-US"/>
          </a:p>
        </p:txBody>
      </p:sp>
      <p:sp>
        <p:nvSpPr>
          <p:cNvPr id="16434" name="Line 47"/>
          <p:cNvSpPr>
            <a:spLocks noChangeShapeType="1"/>
          </p:cNvSpPr>
          <p:nvPr/>
        </p:nvSpPr>
        <p:spPr bwMode="auto">
          <a:xfrm>
            <a:off x="3429000" y="3143250"/>
            <a:ext cx="0" cy="1428750"/>
          </a:xfrm>
          <a:prstGeom prst="line">
            <a:avLst/>
          </a:prstGeom>
          <a:noFill/>
          <a:ln w="9525">
            <a:solidFill>
              <a:schemeClr val="tx1"/>
            </a:solidFill>
            <a:round/>
            <a:headEnd/>
            <a:tailEnd/>
          </a:ln>
        </p:spPr>
        <p:txBody>
          <a:bodyPr wrap="none" lIns="68580" tIns="34290" rIns="68580" bIns="34290" anchor="ctr"/>
          <a:lstStyle/>
          <a:p>
            <a:endParaRPr lang="en-US"/>
          </a:p>
        </p:txBody>
      </p:sp>
      <p:sp>
        <p:nvSpPr>
          <p:cNvPr id="16435" name="Line 48"/>
          <p:cNvSpPr>
            <a:spLocks noChangeShapeType="1"/>
          </p:cNvSpPr>
          <p:nvPr/>
        </p:nvSpPr>
        <p:spPr bwMode="auto">
          <a:xfrm flipH="1">
            <a:off x="2057401" y="1884761"/>
            <a:ext cx="253604" cy="1190"/>
          </a:xfrm>
          <a:prstGeom prst="line">
            <a:avLst/>
          </a:prstGeom>
          <a:noFill/>
          <a:ln w="20638">
            <a:solidFill>
              <a:schemeClr val="tx1"/>
            </a:solidFill>
            <a:round/>
            <a:headEnd/>
            <a:tailEnd/>
          </a:ln>
        </p:spPr>
        <p:txBody>
          <a:bodyPr lIns="68580" tIns="34290" rIns="68580" bIns="34290"/>
          <a:lstStyle/>
          <a:p>
            <a:endParaRPr lang="en-US"/>
          </a:p>
        </p:txBody>
      </p:sp>
      <p:sp>
        <p:nvSpPr>
          <p:cNvPr id="16436" name="Text Box 49"/>
          <p:cNvSpPr txBox="1">
            <a:spLocks noChangeArrowheads="1"/>
          </p:cNvSpPr>
          <p:nvPr/>
        </p:nvSpPr>
        <p:spPr bwMode="auto">
          <a:xfrm>
            <a:off x="5029201" y="2743201"/>
            <a:ext cx="1316707" cy="346249"/>
          </a:xfrm>
          <a:prstGeom prst="rect">
            <a:avLst/>
          </a:prstGeom>
          <a:noFill/>
          <a:ln w="9525">
            <a:noFill/>
            <a:miter lim="800000"/>
            <a:headEnd/>
            <a:tailEnd/>
          </a:ln>
        </p:spPr>
        <p:txBody>
          <a:bodyPr wrap="none" lIns="68580" tIns="34290" rIns="68580" bIns="34290">
            <a:spAutoFit/>
          </a:bodyPr>
          <a:lstStyle/>
          <a:p>
            <a:r>
              <a:rPr lang="zh-CN" altLang="en-US" sz="1800" b="1" dirty="0">
                <a:solidFill>
                  <a:schemeClr val="hlink"/>
                </a:solidFill>
                <a:latin typeface="Comic Sans MS" pitchFamily="66" charset="0"/>
                <a:ea typeface="宋体" pitchFamily="2" charset="-122"/>
              </a:rPr>
              <a:t>0  1  </a:t>
            </a:r>
            <a:r>
              <a:rPr lang="en-US" altLang="zh-CN" sz="1800" b="1" dirty="0">
                <a:solidFill>
                  <a:schemeClr val="hlink"/>
                </a:solidFill>
                <a:latin typeface="Comic Sans MS" pitchFamily="66" charset="0"/>
                <a:ea typeface="宋体" pitchFamily="2" charset="-122"/>
              </a:rPr>
              <a:t>Hold</a:t>
            </a:r>
          </a:p>
        </p:txBody>
      </p:sp>
      <p:sp>
        <p:nvSpPr>
          <p:cNvPr id="16437" name="Text Box 50"/>
          <p:cNvSpPr txBox="1">
            <a:spLocks noChangeArrowheads="1"/>
          </p:cNvSpPr>
          <p:nvPr/>
        </p:nvSpPr>
        <p:spPr bwMode="auto">
          <a:xfrm>
            <a:off x="5029201" y="1943101"/>
            <a:ext cx="1217321" cy="346249"/>
          </a:xfrm>
          <a:prstGeom prst="rect">
            <a:avLst/>
          </a:prstGeom>
          <a:noFill/>
          <a:ln w="9525">
            <a:noFill/>
            <a:miter lim="800000"/>
            <a:headEnd/>
            <a:tailEnd/>
          </a:ln>
        </p:spPr>
        <p:txBody>
          <a:bodyPr wrap="none" lIns="68580" tIns="34290" rIns="68580" bIns="34290">
            <a:spAutoFit/>
          </a:bodyPr>
          <a:lstStyle/>
          <a:p>
            <a:r>
              <a:rPr lang="zh-CN" altLang="en-US" sz="1800" b="1" dirty="0">
                <a:solidFill>
                  <a:schemeClr val="hlink"/>
                </a:solidFill>
                <a:latin typeface="Comic Sans MS" pitchFamily="66" charset="0"/>
                <a:ea typeface="宋体" pitchFamily="2" charset="-122"/>
              </a:rPr>
              <a:t>1  0  </a:t>
            </a:r>
            <a:r>
              <a:rPr lang="en-US" altLang="zh-CN" sz="1800" b="1" dirty="0">
                <a:solidFill>
                  <a:schemeClr val="hlink"/>
                </a:solidFill>
                <a:latin typeface="Comic Sans MS" pitchFamily="66" charset="0"/>
                <a:ea typeface="宋体" pitchFamily="2" charset="-122"/>
              </a:rPr>
              <a:t>Set</a:t>
            </a:r>
          </a:p>
        </p:txBody>
      </p:sp>
      <p:sp>
        <p:nvSpPr>
          <p:cNvPr id="16438" name="Text Box 51"/>
          <p:cNvSpPr txBox="1">
            <a:spLocks noChangeArrowheads="1"/>
          </p:cNvSpPr>
          <p:nvPr/>
        </p:nvSpPr>
        <p:spPr bwMode="auto">
          <a:xfrm>
            <a:off x="5029202" y="2228851"/>
            <a:ext cx="1446550" cy="346249"/>
          </a:xfrm>
          <a:prstGeom prst="rect">
            <a:avLst/>
          </a:prstGeom>
          <a:noFill/>
          <a:ln w="9525">
            <a:noFill/>
            <a:miter lim="800000"/>
            <a:headEnd/>
            <a:tailEnd/>
          </a:ln>
        </p:spPr>
        <p:txBody>
          <a:bodyPr wrap="none" lIns="68580" tIns="34290" rIns="68580" bIns="34290">
            <a:spAutoFit/>
          </a:bodyPr>
          <a:lstStyle/>
          <a:p>
            <a:r>
              <a:rPr lang="zh-CN" altLang="en-US" sz="1800" b="1" dirty="0">
                <a:solidFill>
                  <a:schemeClr val="hlink"/>
                </a:solidFill>
                <a:latin typeface="Comic Sans MS" pitchFamily="66" charset="0"/>
                <a:ea typeface="宋体" pitchFamily="2" charset="-122"/>
              </a:rPr>
              <a:t>0  1  </a:t>
            </a:r>
            <a:r>
              <a:rPr lang="en-US" altLang="zh-CN" sz="1800" b="1" dirty="0">
                <a:solidFill>
                  <a:schemeClr val="hlink"/>
                </a:solidFill>
                <a:latin typeface="Comic Sans MS" pitchFamily="66" charset="0"/>
                <a:ea typeface="宋体" pitchFamily="2" charset="-122"/>
              </a:rPr>
              <a:t>Reset</a:t>
            </a:r>
          </a:p>
        </p:txBody>
      </p:sp>
      <p:sp>
        <p:nvSpPr>
          <p:cNvPr id="16439" name="Text Box 52"/>
          <p:cNvSpPr txBox="1">
            <a:spLocks noChangeArrowheads="1"/>
          </p:cNvSpPr>
          <p:nvPr/>
        </p:nvSpPr>
        <p:spPr bwMode="auto">
          <a:xfrm>
            <a:off x="5029201" y="2499123"/>
            <a:ext cx="1316707" cy="346249"/>
          </a:xfrm>
          <a:prstGeom prst="rect">
            <a:avLst/>
          </a:prstGeom>
          <a:noFill/>
          <a:ln w="9525">
            <a:noFill/>
            <a:miter lim="800000"/>
            <a:headEnd/>
            <a:tailEnd/>
          </a:ln>
        </p:spPr>
        <p:txBody>
          <a:bodyPr wrap="none" lIns="68580" tIns="34290" rIns="68580" bIns="34290">
            <a:spAutoFit/>
          </a:bodyPr>
          <a:lstStyle/>
          <a:p>
            <a:r>
              <a:rPr lang="zh-CN" altLang="en-US" sz="1800" b="1" dirty="0">
                <a:solidFill>
                  <a:schemeClr val="hlink"/>
                </a:solidFill>
                <a:latin typeface="Comic Sans MS" pitchFamily="66" charset="0"/>
                <a:ea typeface="宋体" pitchFamily="2" charset="-122"/>
              </a:rPr>
              <a:t>1  0  </a:t>
            </a:r>
            <a:r>
              <a:rPr lang="en-US" altLang="zh-CN" sz="1800" b="1" dirty="0">
                <a:solidFill>
                  <a:schemeClr val="hlink"/>
                </a:solidFill>
                <a:latin typeface="Comic Sans MS" pitchFamily="66" charset="0"/>
                <a:ea typeface="宋体" pitchFamily="2" charset="-122"/>
              </a:rPr>
              <a:t>Hold</a:t>
            </a:r>
          </a:p>
        </p:txBody>
      </p:sp>
      <p:sp>
        <p:nvSpPr>
          <p:cNvPr id="234549" name="Text Box 53"/>
          <p:cNvSpPr txBox="1">
            <a:spLocks noChangeArrowheads="1"/>
          </p:cNvSpPr>
          <p:nvPr/>
        </p:nvSpPr>
        <p:spPr bwMode="auto">
          <a:xfrm>
            <a:off x="5029200" y="1645445"/>
            <a:ext cx="1861728" cy="346249"/>
          </a:xfrm>
          <a:prstGeom prst="rect">
            <a:avLst/>
          </a:prstGeom>
          <a:noFill/>
          <a:ln w="9525">
            <a:noFill/>
            <a:miter lim="800000"/>
            <a:headEnd/>
            <a:tailEnd/>
          </a:ln>
        </p:spPr>
        <p:txBody>
          <a:bodyPr wrap="none" lIns="68580" tIns="34290" rIns="68580" bIns="34290">
            <a:spAutoFit/>
          </a:bodyPr>
          <a:lstStyle/>
          <a:p>
            <a:r>
              <a:rPr lang="zh-CN" altLang="en-US" sz="1800" b="1" dirty="0">
                <a:solidFill>
                  <a:schemeClr val="hlink"/>
                </a:solidFill>
                <a:latin typeface="Comic Sans MS" pitchFamily="66" charset="0"/>
                <a:ea typeface="宋体" pitchFamily="2" charset="-122"/>
              </a:rPr>
              <a:t>1  1 </a:t>
            </a:r>
            <a:r>
              <a:rPr lang="en-US" altLang="zh-CN" sz="1800" b="1" dirty="0">
                <a:solidFill>
                  <a:schemeClr val="hlink"/>
                </a:solidFill>
                <a:latin typeface="Comic Sans MS" pitchFamily="66" charset="0"/>
                <a:ea typeface="宋体" pitchFamily="2" charset="-122"/>
              </a:rPr>
              <a:t>Disallowed</a:t>
            </a:r>
          </a:p>
        </p:txBody>
      </p:sp>
      <p:grpSp>
        <p:nvGrpSpPr>
          <p:cNvPr id="2" name="Group 54">
            <a:extLst>
              <a:ext uri="{FF2B5EF4-FFF2-40B4-BE49-F238E27FC236}">
                <a16:creationId xmlns:a16="http://schemas.microsoft.com/office/drawing/2014/main" id="{14A6B364-5BBF-4A57-9BBA-724D257CD964}"/>
              </a:ext>
            </a:extLst>
          </p:cNvPr>
          <p:cNvGrpSpPr/>
          <p:nvPr/>
        </p:nvGrpSpPr>
        <p:grpSpPr>
          <a:xfrm>
            <a:off x="9872" y="11034"/>
            <a:ext cx="598487" cy="5132467"/>
            <a:chOff x="13162" y="14712"/>
            <a:chExt cx="797981" cy="6843289"/>
          </a:xfrm>
        </p:grpSpPr>
        <p:pic>
          <p:nvPicPr>
            <p:cNvPr id="56" name="Picture 43"/>
            <p:cNvPicPr>
              <a:picLocks noChangeAspect="1" noChangeArrowheads="1"/>
            </p:cNvPicPr>
            <p:nvPr/>
          </p:nvPicPr>
          <p:blipFill>
            <a:blip r:embed="rId4"/>
            <a:srcRect/>
            <a:stretch>
              <a:fillRect/>
            </a:stretch>
          </p:blipFill>
          <p:spPr bwMode="auto">
            <a:xfrm>
              <a:off x="13162" y="14712"/>
              <a:ext cx="659937" cy="844562"/>
            </a:xfrm>
            <a:prstGeom prst="rect">
              <a:avLst/>
            </a:prstGeom>
            <a:noFill/>
            <a:ln w="9525">
              <a:noFill/>
              <a:miter lim="800000"/>
              <a:headEnd/>
              <a:tailEnd/>
            </a:ln>
          </p:spPr>
        </p:pic>
        <p:sp>
          <p:nvSpPr>
            <p:cNvPr id="57" name="Text Box 14"/>
            <p:cNvSpPr txBox="1">
              <a:spLocks noChangeArrowheads="1"/>
            </p:cNvSpPr>
            <p:nvPr/>
          </p:nvSpPr>
          <p:spPr bwMode="auto">
            <a:xfrm rot="16198651">
              <a:off x="-2440536" y="3619822"/>
              <a:ext cx="5435715" cy="430886"/>
            </a:xfrm>
            <a:prstGeom prst="rect">
              <a:avLst/>
            </a:prstGeom>
            <a:solidFill>
              <a:srgbClr val="000080"/>
            </a:solidFill>
            <a:ln w="9525">
              <a:noFill/>
              <a:miter lim="800000"/>
              <a:headEnd/>
              <a:tailEnd/>
            </a:ln>
          </p:spPr>
          <p:txBody>
            <a:bodyPr wrap="square">
              <a:spAutoFit/>
            </a:bodyPr>
            <a:lstStyle/>
            <a:p>
              <a:pPr>
                <a:spcBef>
                  <a:spcPct val="50000"/>
                </a:spcBef>
              </a:pPr>
              <a:r>
                <a:rPr lang="en-US" sz="1500" b="1" dirty="0">
                  <a:solidFill>
                    <a:schemeClr val="bg1"/>
                  </a:solidFill>
                  <a:latin typeface="Century Gothic" pitchFamily="34" charset="0"/>
                </a:rPr>
                <a:t>Vishwakarma  Institute  of  Technology</a:t>
              </a:r>
            </a:p>
          </p:txBody>
        </p:sp>
        <p:sp>
          <p:nvSpPr>
            <p:cNvPr id="58" name="Text Box 14">
              <a:extLst>
                <a:ext uri="{FF2B5EF4-FFF2-40B4-BE49-F238E27FC236}">
                  <a16:creationId xmlns:a16="http://schemas.microsoft.com/office/drawing/2014/main" id="{08D90372-4075-403D-BB31-3D2C4B3C58A2}"/>
                </a:ext>
              </a:extLst>
            </p:cNvPr>
            <p:cNvSpPr txBox="1">
              <a:spLocks noChangeArrowheads="1"/>
            </p:cNvSpPr>
            <p:nvPr/>
          </p:nvSpPr>
          <p:spPr bwMode="auto">
            <a:xfrm rot="16200000">
              <a:off x="-2345322" y="3701535"/>
              <a:ext cx="5943600" cy="369331"/>
            </a:xfrm>
            <a:prstGeom prst="rect">
              <a:avLst/>
            </a:prstGeom>
            <a:solidFill>
              <a:srgbClr val="FFFF99"/>
            </a:solidFill>
            <a:ln w="9525">
              <a:solidFill>
                <a:srgbClr val="002060"/>
              </a:solidFill>
              <a:miter lim="800000"/>
              <a:headEnd/>
              <a:tailEnd/>
            </a:ln>
          </p:spPr>
          <p:txBody>
            <a:bodyPr wrap="square">
              <a:spAutoFit/>
            </a:bodyPr>
            <a:lstStyle/>
            <a:p>
              <a:pPr>
                <a:spcBef>
                  <a:spcPct val="50000"/>
                </a:spcBef>
              </a:pPr>
              <a:r>
                <a:rPr lang="en-US" sz="1200" b="1" dirty="0">
                  <a:solidFill>
                    <a:srgbClr val="002060"/>
                  </a:solidFill>
                  <a:latin typeface="Century Gothic" pitchFamily="34" charset="0"/>
                </a:rPr>
                <a:t>FY - Department of Engineering, Sciences and Humanities</a:t>
              </a:r>
            </a:p>
          </p:txBody>
        </p:sp>
      </p:grpSp>
      <p:sp>
        <p:nvSpPr>
          <p:cNvPr id="59" name="TextBox 58"/>
          <p:cNvSpPr txBox="1"/>
          <p:nvPr/>
        </p:nvSpPr>
        <p:spPr>
          <a:xfrm>
            <a:off x="5715361" y="3143250"/>
            <a:ext cx="799739" cy="300083"/>
          </a:xfrm>
          <a:prstGeom prst="rect">
            <a:avLst/>
          </a:prstGeom>
          <a:noFill/>
        </p:spPr>
        <p:txBody>
          <a:bodyPr wrap="none" lIns="68580" tIns="34290" rIns="68580" bIns="34290" rtlCol="0">
            <a:spAutoFit/>
          </a:bodyPr>
          <a:lstStyle/>
          <a:p>
            <a:r>
              <a:rPr lang="en-US" sz="1500" dirty="0">
                <a:latin typeface="Times New Roman" pitchFamily="18" charset="0"/>
                <a:cs typeface="Times New Roman" pitchFamily="18" charset="0"/>
              </a:rPr>
              <a:t>Memory</a:t>
            </a:r>
          </a:p>
        </p:txBody>
      </p:sp>
    </p:spTree>
    <p:extLst>
      <p:ext uri="{BB962C8B-B14F-4D97-AF65-F5344CB8AC3E}">
        <p14:creationId xmlns:p14="http://schemas.microsoft.com/office/powerpoint/2010/main" val="3762161982"/>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45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3453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3453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3453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3454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536" grpId="0" build="p" autoUpdateAnimBg="0"/>
      <p:bldP spid="234537" grpId="0" build="p" autoUpdateAnimBg="0"/>
      <p:bldP spid="234538" grpId="0" build="p" autoUpdateAnimBg="0"/>
      <p:bldP spid="234539" grpId="0" build="p" autoUpdateAnimBg="0"/>
      <p:bldP spid="234549" grpId="0" build="p"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571500"/>
            <a:ext cx="6000750" cy="44577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8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8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8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p:txBody>
      </p:sp>
      <p:sp>
        <p:nvSpPr>
          <p:cNvPr id="5" name="Rectangle 4"/>
          <p:cNvSpPr/>
          <p:nvPr/>
        </p:nvSpPr>
        <p:spPr>
          <a:xfrm>
            <a:off x="685800" y="57150"/>
            <a:ext cx="600075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800" b="1" i="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SR Latch with Enable (CLK SR Flip-Flop)</a:t>
            </a:r>
            <a:endParaRPr lang="en-US" sz="1800" b="1" dirty="0">
              <a:solidFill>
                <a:srgbClr val="FF0000"/>
              </a:solidFill>
              <a:latin typeface="Times New Roman" pitchFamily="18" charset="0"/>
              <a:ea typeface="Verdana" pitchFamily="34" charset="0"/>
              <a:cs typeface="Times New Roman" pitchFamily="18" charset="0"/>
            </a:endParaRPr>
          </a:p>
        </p:txBody>
      </p:sp>
      <p:grpSp>
        <p:nvGrpSpPr>
          <p:cNvPr id="3" name="Group 2">
            <a:extLst>
              <a:ext uri="{FF2B5EF4-FFF2-40B4-BE49-F238E27FC236}">
                <a16:creationId xmlns:a16="http://schemas.microsoft.com/office/drawing/2014/main" id="{14A6B364-5BBF-4A57-9BBA-724D257CD964}"/>
              </a:ext>
            </a:extLst>
          </p:cNvPr>
          <p:cNvGrpSpPr/>
          <p:nvPr/>
        </p:nvGrpSpPr>
        <p:grpSpPr>
          <a:xfrm>
            <a:off x="9872" y="11034"/>
            <a:ext cx="598487" cy="5132467"/>
            <a:chOff x="13162" y="14712"/>
            <a:chExt cx="797981" cy="6843289"/>
          </a:xfrm>
        </p:grpSpPr>
        <p:pic>
          <p:nvPicPr>
            <p:cNvPr id="7" name="Picture 43"/>
            <p:cNvPicPr>
              <a:picLocks noChangeAspect="1" noChangeArrowheads="1"/>
            </p:cNvPicPr>
            <p:nvPr/>
          </p:nvPicPr>
          <p:blipFill>
            <a:blip r:embed="rId2"/>
            <a:srcRect/>
            <a:stretch>
              <a:fillRect/>
            </a:stretch>
          </p:blipFill>
          <p:spPr bwMode="auto">
            <a:xfrm>
              <a:off x="13162" y="14712"/>
              <a:ext cx="659937" cy="844562"/>
            </a:xfrm>
            <a:prstGeom prst="rect">
              <a:avLst/>
            </a:prstGeom>
            <a:noFill/>
            <a:ln w="9525">
              <a:noFill/>
              <a:miter lim="800000"/>
              <a:headEnd/>
              <a:tailEnd/>
            </a:ln>
          </p:spPr>
        </p:pic>
        <p:sp>
          <p:nvSpPr>
            <p:cNvPr id="11" name="Text Box 14"/>
            <p:cNvSpPr txBox="1">
              <a:spLocks noChangeArrowheads="1"/>
            </p:cNvSpPr>
            <p:nvPr/>
          </p:nvSpPr>
          <p:spPr bwMode="auto">
            <a:xfrm rot="16198651">
              <a:off x="-2440536" y="3619822"/>
              <a:ext cx="5435715" cy="430886"/>
            </a:xfrm>
            <a:prstGeom prst="rect">
              <a:avLst/>
            </a:prstGeom>
            <a:solidFill>
              <a:srgbClr val="000080"/>
            </a:solidFill>
            <a:ln w="9525">
              <a:noFill/>
              <a:miter lim="800000"/>
              <a:headEnd/>
              <a:tailEnd/>
            </a:ln>
          </p:spPr>
          <p:txBody>
            <a:bodyPr wrap="square">
              <a:spAutoFit/>
            </a:bodyPr>
            <a:lstStyle/>
            <a:p>
              <a:pPr>
                <a:spcBef>
                  <a:spcPct val="50000"/>
                </a:spcBef>
              </a:pPr>
              <a:r>
                <a:rPr lang="en-US" sz="1500" b="1" dirty="0">
                  <a:solidFill>
                    <a:schemeClr val="bg1"/>
                  </a:solidFill>
                  <a:latin typeface="Century Gothic" pitchFamily="34" charset="0"/>
                </a:rPr>
                <a:t>Vishwakarma  Institute  of  Technology</a:t>
              </a:r>
            </a:p>
          </p:txBody>
        </p:sp>
        <p:sp>
          <p:nvSpPr>
            <p:cNvPr id="2" name="Text Box 14">
              <a:extLst>
                <a:ext uri="{FF2B5EF4-FFF2-40B4-BE49-F238E27FC236}">
                  <a16:creationId xmlns:a16="http://schemas.microsoft.com/office/drawing/2014/main" id="{08D90372-4075-403D-BB31-3D2C4B3C58A2}"/>
                </a:ext>
              </a:extLst>
            </p:cNvPr>
            <p:cNvSpPr txBox="1">
              <a:spLocks noChangeArrowheads="1"/>
            </p:cNvSpPr>
            <p:nvPr/>
          </p:nvSpPr>
          <p:spPr bwMode="auto">
            <a:xfrm rot="16200000">
              <a:off x="-2345322" y="3701535"/>
              <a:ext cx="5943600" cy="369331"/>
            </a:xfrm>
            <a:prstGeom prst="rect">
              <a:avLst/>
            </a:prstGeom>
            <a:solidFill>
              <a:srgbClr val="FFFF99"/>
            </a:solidFill>
            <a:ln w="9525">
              <a:solidFill>
                <a:srgbClr val="002060"/>
              </a:solidFill>
              <a:miter lim="800000"/>
              <a:headEnd/>
              <a:tailEnd/>
            </a:ln>
          </p:spPr>
          <p:txBody>
            <a:bodyPr wrap="square">
              <a:spAutoFit/>
            </a:bodyPr>
            <a:lstStyle/>
            <a:p>
              <a:pPr>
                <a:spcBef>
                  <a:spcPct val="50000"/>
                </a:spcBef>
              </a:pPr>
              <a:r>
                <a:rPr lang="en-US" sz="1200" b="1" dirty="0">
                  <a:solidFill>
                    <a:srgbClr val="002060"/>
                  </a:solidFill>
                  <a:latin typeface="Century Gothic" pitchFamily="34" charset="0"/>
                </a:rPr>
                <a:t>FY - Department of Engineering, Sciences and Humanities</a:t>
              </a:r>
            </a:p>
          </p:txBody>
        </p:sp>
      </p:grpSp>
      <p:sp>
        <p:nvSpPr>
          <p:cNvPr id="8" name="Content Placeholder 2"/>
          <p:cNvSpPr txBox="1">
            <a:spLocks/>
          </p:cNvSpPr>
          <p:nvPr/>
        </p:nvSpPr>
        <p:spPr>
          <a:xfrm>
            <a:off x="742950" y="742950"/>
            <a:ext cx="5886450" cy="4171950"/>
          </a:xfrm>
          <a:prstGeom prst="rect">
            <a:avLst/>
          </a:prstGeom>
        </p:spPr>
        <p:txBody>
          <a:bodyPr lIns="68580" tIns="34290" rIns="68580" bIns="34290">
            <a:normAutofit/>
          </a:bodyPr>
          <a:lstStyle/>
          <a:p>
            <a:pPr>
              <a:spcBef>
                <a:spcPts val="450"/>
              </a:spcBef>
              <a:buClr>
                <a:schemeClr val="accent1"/>
              </a:buClr>
              <a:buSzPct val="76000"/>
              <a:defRPr/>
            </a:pPr>
            <a:endParaRPr lang="en-US" sz="1200" dirty="0"/>
          </a:p>
        </p:txBody>
      </p:sp>
      <p:sp>
        <p:nvSpPr>
          <p:cNvPr id="10" name="Rectangle 9"/>
          <p:cNvSpPr/>
          <p:nvPr/>
        </p:nvSpPr>
        <p:spPr>
          <a:xfrm>
            <a:off x="742950" y="685801"/>
            <a:ext cx="5886450" cy="415498"/>
          </a:xfrm>
          <a:prstGeom prst="rect">
            <a:avLst/>
          </a:prstGeom>
        </p:spPr>
        <p:txBody>
          <a:bodyPr wrap="square" lIns="68580" tIns="34290" rIns="68580" bIns="34290">
            <a:spAutoFit/>
          </a:bodyPr>
          <a:lstStyle/>
          <a:p>
            <a:pPr algn="just">
              <a:lnSpc>
                <a:spcPct val="150000"/>
              </a:lnSpc>
            </a:pPr>
            <a:endParaRPr lang="en-US" sz="1500" dirty="0">
              <a:solidFill>
                <a:srgbClr val="C00000"/>
              </a:solidFill>
              <a:latin typeface="Times New Roman" pitchFamily="18" charset="0"/>
              <a:cs typeface="Times New Roman" pitchFamily="18" charset="0"/>
            </a:endParaRPr>
          </a:p>
        </p:txBody>
      </p:sp>
      <p:sp>
        <p:nvSpPr>
          <p:cNvPr id="13" name="TextBox 12"/>
          <p:cNvSpPr txBox="1"/>
          <p:nvPr/>
        </p:nvSpPr>
        <p:spPr>
          <a:xfrm>
            <a:off x="742950" y="685802"/>
            <a:ext cx="5886450" cy="623248"/>
          </a:xfrm>
          <a:prstGeom prst="rect">
            <a:avLst/>
          </a:prstGeom>
          <a:noFill/>
        </p:spPr>
        <p:txBody>
          <a:bodyPr wrap="square" lIns="68580" tIns="34290" rIns="68580" bIns="34290" rtlCol="0">
            <a:spAutoFit/>
          </a:bodyPr>
          <a:lstStyle/>
          <a:p>
            <a:pPr algn="just"/>
            <a:endParaRPr lang="en-US" sz="1800" dirty="0">
              <a:latin typeface="Times New Roman" pitchFamily="18" charset="0"/>
              <a:cs typeface="Times New Roman" pitchFamily="18" charset="0"/>
            </a:endParaRPr>
          </a:p>
          <a:p>
            <a:pPr algn="just"/>
            <a:endParaRPr lang="en-US" sz="1800" dirty="0">
              <a:latin typeface="Times New Roman" pitchFamily="18" charset="0"/>
              <a:cs typeface="Times New Roman" pitchFamily="18" charset="0"/>
            </a:endParaRPr>
          </a:p>
        </p:txBody>
      </p:sp>
      <p:sp>
        <p:nvSpPr>
          <p:cNvPr id="12" name="TextBox 11"/>
          <p:cNvSpPr txBox="1"/>
          <p:nvPr/>
        </p:nvSpPr>
        <p:spPr>
          <a:xfrm>
            <a:off x="800102" y="3257550"/>
            <a:ext cx="5829299" cy="300083"/>
          </a:xfrm>
          <a:prstGeom prst="rect">
            <a:avLst/>
          </a:prstGeom>
          <a:noFill/>
        </p:spPr>
        <p:txBody>
          <a:bodyPr wrap="square" lIns="68580" tIns="34290" rIns="68580" bIns="34290" rtlCol="0">
            <a:spAutoFit/>
          </a:bodyPr>
          <a:lstStyle/>
          <a:p>
            <a:pPr algn="just"/>
            <a:endParaRPr lang="en-US" sz="1500"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3"/>
          <a:srcRect/>
          <a:stretch>
            <a:fillRect/>
          </a:stretch>
        </p:blipFill>
        <p:spPr bwMode="auto">
          <a:xfrm>
            <a:off x="842962" y="514350"/>
            <a:ext cx="5672138" cy="2286000"/>
          </a:xfrm>
          <a:prstGeom prst="rect">
            <a:avLst/>
          </a:prstGeom>
          <a:noFill/>
          <a:ln w="9525">
            <a:noFill/>
            <a:miter lim="800000"/>
            <a:headEnd/>
            <a:tailEnd/>
          </a:ln>
          <a:effectLst/>
        </p:spPr>
      </p:pic>
      <p:sp>
        <p:nvSpPr>
          <p:cNvPr id="16" name="TextBox 15"/>
          <p:cNvSpPr txBox="1"/>
          <p:nvPr/>
        </p:nvSpPr>
        <p:spPr>
          <a:xfrm>
            <a:off x="4457700" y="2466201"/>
            <a:ext cx="228268" cy="284693"/>
          </a:xfrm>
          <a:prstGeom prst="rect">
            <a:avLst/>
          </a:prstGeom>
          <a:noFill/>
        </p:spPr>
        <p:txBody>
          <a:bodyPr wrap="none" lIns="68580" tIns="34290" rIns="68580" bIns="34290" rtlCol="0">
            <a:spAutoFit/>
          </a:bodyPr>
          <a:lstStyle/>
          <a:p>
            <a:r>
              <a:rPr lang="en-US" dirty="0"/>
              <a:t>*</a:t>
            </a:r>
          </a:p>
        </p:txBody>
      </p:sp>
      <p:sp>
        <p:nvSpPr>
          <p:cNvPr id="17" name="TextBox 16"/>
          <p:cNvSpPr txBox="1"/>
          <p:nvPr/>
        </p:nvSpPr>
        <p:spPr>
          <a:xfrm>
            <a:off x="4457700" y="694551"/>
            <a:ext cx="228268" cy="284693"/>
          </a:xfrm>
          <a:prstGeom prst="rect">
            <a:avLst/>
          </a:prstGeom>
          <a:noFill/>
        </p:spPr>
        <p:txBody>
          <a:bodyPr wrap="none" lIns="68580" tIns="34290" rIns="68580" bIns="34290" rtlCol="0">
            <a:spAutoFit/>
          </a:bodyPr>
          <a:lstStyle/>
          <a:p>
            <a:r>
              <a:rPr lang="en-US" dirty="0"/>
              <a:t>*</a:t>
            </a:r>
          </a:p>
        </p:txBody>
      </p:sp>
      <p:graphicFrame>
        <p:nvGraphicFramePr>
          <p:cNvPr id="18" name="Table 17"/>
          <p:cNvGraphicFramePr>
            <a:graphicFrameLocks noGrp="1"/>
          </p:cNvGraphicFramePr>
          <p:nvPr/>
        </p:nvGraphicFramePr>
        <p:xfrm>
          <a:off x="914400" y="2876550"/>
          <a:ext cx="3200400" cy="2589848"/>
        </p:xfrm>
        <a:graphic>
          <a:graphicData uri="http://schemas.openxmlformats.org/drawingml/2006/table">
            <a:tbl>
              <a:tblPr firstRow="1" bandRow="1">
                <a:tableStyleId>{5C22544A-7EE6-4342-B048-85BDC9FD1C3A}</a:tableStyleId>
              </a:tblPr>
              <a:tblGrid>
                <a:gridCol w="571500">
                  <a:extLst>
                    <a:ext uri="{9D8B030D-6E8A-4147-A177-3AD203B41FA5}">
                      <a16:colId xmlns:a16="http://schemas.microsoft.com/office/drawing/2014/main" val="20000"/>
                    </a:ext>
                  </a:extLst>
                </a:gridCol>
                <a:gridCol w="51435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742950">
                  <a:extLst>
                    <a:ext uri="{9D8B030D-6E8A-4147-A177-3AD203B41FA5}">
                      <a16:colId xmlns:a16="http://schemas.microsoft.com/office/drawing/2014/main" val="20004"/>
                    </a:ext>
                  </a:extLst>
                </a:gridCol>
              </a:tblGrid>
              <a:tr h="762953">
                <a:tc>
                  <a:txBody>
                    <a:bodyPr/>
                    <a:lstStyle/>
                    <a:p>
                      <a:pPr algn="ctr"/>
                      <a:r>
                        <a:rPr lang="en-US" sz="1500" dirty="0">
                          <a:solidFill>
                            <a:schemeClr val="tx1"/>
                          </a:solidFill>
                          <a:latin typeface="Times New Roman" pitchFamily="18" charset="0"/>
                          <a:cs typeface="Times New Roman" pitchFamily="18" charset="0"/>
                        </a:rPr>
                        <a:t>CLK</a:t>
                      </a:r>
                    </a:p>
                  </a:txBody>
                  <a:tcPr marL="68580" marR="68580" marT="34290" marB="34290"/>
                </a:tc>
                <a:tc>
                  <a:txBody>
                    <a:bodyPr/>
                    <a:lstStyle/>
                    <a:p>
                      <a:pPr algn="ctr"/>
                      <a:r>
                        <a:rPr lang="en-US" sz="1500" dirty="0">
                          <a:solidFill>
                            <a:schemeClr val="tx1"/>
                          </a:solidFill>
                          <a:latin typeface="Times New Roman" pitchFamily="18" charset="0"/>
                          <a:cs typeface="Times New Roman" pitchFamily="18" charset="0"/>
                        </a:rPr>
                        <a:t>S</a:t>
                      </a:r>
                    </a:p>
                  </a:txBody>
                  <a:tcPr marL="68580" marR="68580" marT="34290" marB="34290"/>
                </a:tc>
                <a:tc>
                  <a:txBody>
                    <a:bodyPr/>
                    <a:lstStyle/>
                    <a:p>
                      <a:pPr algn="ctr"/>
                      <a:r>
                        <a:rPr lang="en-US" sz="1500" dirty="0">
                          <a:solidFill>
                            <a:schemeClr val="tx1"/>
                          </a:solidFill>
                          <a:latin typeface="Times New Roman" pitchFamily="18" charset="0"/>
                          <a:cs typeface="Times New Roman" pitchFamily="18" charset="0"/>
                        </a:rPr>
                        <a:t>R</a:t>
                      </a:r>
                    </a:p>
                  </a:txBody>
                  <a:tcPr marL="68580" marR="68580" marT="34290" marB="34290"/>
                </a:tc>
                <a:tc>
                  <a:txBody>
                    <a:bodyPr/>
                    <a:lstStyle/>
                    <a:p>
                      <a:pPr algn="ctr"/>
                      <a:r>
                        <a:rPr lang="en-US" sz="1500" dirty="0">
                          <a:solidFill>
                            <a:schemeClr val="tx1"/>
                          </a:solidFill>
                          <a:latin typeface="Times New Roman" pitchFamily="18" charset="0"/>
                          <a:cs typeface="Times New Roman" pitchFamily="18" charset="0"/>
                        </a:rPr>
                        <a:t>Q</a:t>
                      </a:r>
                    </a:p>
                  </a:txBody>
                  <a:tcPr marL="68580" marR="68580" marT="34290" marB="34290"/>
                </a:tc>
                <a:tc>
                  <a:txBody>
                    <a:bodyPr/>
                    <a:lstStyle/>
                    <a:p>
                      <a:pPr algn="ctr"/>
                      <a:r>
                        <a:rPr lang="en-US" sz="1500" dirty="0">
                          <a:solidFill>
                            <a:schemeClr val="tx1"/>
                          </a:solidFill>
                          <a:latin typeface="Times New Roman" pitchFamily="18" charset="0"/>
                          <a:cs typeface="Times New Roman" pitchFamily="18" charset="0"/>
                        </a:rPr>
                        <a:t>¯</a:t>
                      </a:r>
                    </a:p>
                  </a:txBody>
                  <a:tcPr marL="68580" marR="68580" marT="34290" marB="34290"/>
                </a:tc>
                <a:extLst>
                  <a:ext uri="{0D108BD9-81ED-4DB2-BD59-A6C34878D82A}">
                    <a16:rowId xmlns:a16="http://schemas.microsoft.com/office/drawing/2014/main" val="10000"/>
                  </a:ext>
                </a:extLst>
              </a:tr>
              <a:tr h="323850">
                <a:tc>
                  <a:txBody>
                    <a:bodyPr/>
                    <a:lstStyle/>
                    <a:p>
                      <a:pPr algn="ctr"/>
                      <a:r>
                        <a:rPr lang="en-US" sz="1500" b="1" dirty="0">
                          <a:latin typeface="Times New Roman" pitchFamily="18" charset="0"/>
                          <a:cs typeface="Times New Roman" pitchFamily="18" charset="0"/>
                        </a:rPr>
                        <a:t>0</a:t>
                      </a:r>
                    </a:p>
                  </a:txBody>
                  <a:tcPr marL="68580" marR="68580" marT="34290" marB="34290"/>
                </a:tc>
                <a:tc>
                  <a:txBody>
                    <a:bodyPr/>
                    <a:lstStyle/>
                    <a:p>
                      <a:pPr algn="ctr"/>
                      <a:r>
                        <a:rPr lang="en-US" sz="1500" b="1" dirty="0">
                          <a:latin typeface="Times New Roman" pitchFamily="18" charset="0"/>
                          <a:cs typeface="Times New Roman" pitchFamily="18" charset="0"/>
                        </a:rPr>
                        <a:t>×</a:t>
                      </a:r>
                    </a:p>
                  </a:txBody>
                  <a:tcPr marL="68580" marR="68580" marT="34290" marB="34290"/>
                </a:tc>
                <a:tc>
                  <a:txBody>
                    <a:bodyPr/>
                    <a:lstStyle/>
                    <a:p>
                      <a:pPr algn="ctr"/>
                      <a:r>
                        <a:rPr lang="en-US" sz="1500" b="1" dirty="0">
                          <a:latin typeface="Times New Roman" pitchFamily="18" charset="0"/>
                          <a:cs typeface="Times New Roman" pitchFamily="18" charset="0"/>
                        </a:rPr>
                        <a:t>×</a:t>
                      </a:r>
                    </a:p>
                  </a:txBody>
                  <a:tcPr marL="68580" marR="68580" marT="34290" marB="34290"/>
                </a:tc>
                <a:tc gridSpan="2">
                  <a:txBody>
                    <a:bodyPr/>
                    <a:lstStyle/>
                    <a:p>
                      <a:pPr algn="ctr"/>
                      <a:r>
                        <a:rPr lang="en-US" sz="1500" b="1" dirty="0">
                          <a:latin typeface="Times New Roman" pitchFamily="18" charset="0"/>
                          <a:cs typeface="Times New Roman" pitchFamily="18" charset="0"/>
                        </a:rPr>
                        <a:t>Memory</a:t>
                      </a:r>
                    </a:p>
                  </a:txBody>
                  <a:tcPr marL="68580" marR="68580" marT="34290" marB="34290"/>
                </a:tc>
                <a:tc hMerge="1">
                  <a:txBody>
                    <a:bodyPr/>
                    <a:lstStyle/>
                    <a:p>
                      <a:endParaRPr lang="en-US"/>
                    </a:p>
                  </a:txBody>
                  <a:tcPr/>
                </a:tc>
                <a:extLst>
                  <a:ext uri="{0D108BD9-81ED-4DB2-BD59-A6C34878D82A}">
                    <a16:rowId xmlns:a16="http://schemas.microsoft.com/office/drawing/2014/main" val="10001"/>
                  </a:ext>
                </a:extLst>
              </a:tr>
              <a:tr h="323850">
                <a:tc>
                  <a:txBody>
                    <a:bodyPr/>
                    <a:lstStyle/>
                    <a:p>
                      <a:pPr algn="ctr"/>
                      <a:r>
                        <a:rPr lang="en-US" sz="1500" b="1" dirty="0">
                          <a:latin typeface="Times New Roman" pitchFamily="18" charset="0"/>
                          <a:cs typeface="Times New Roman" pitchFamily="18" charset="0"/>
                        </a:rPr>
                        <a:t>1</a:t>
                      </a:r>
                    </a:p>
                  </a:txBody>
                  <a:tcPr marL="68580" marR="68580" marT="34290" marB="34290"/>
                </a:tc>
                <a:tc>
                  <a:txBody>
                    <a:bodyPr/>
                    <a:lstStyle/>
                    <a:p>
                      <a:pPr algn="ctr"/>
                      <a:r>
                        <a:rPr lang="en-US" sz="1500" b="1" dirty="0">
                          <a:latin typeface="Times New Roman" pitchFamily="18" charset="0"/>
                          <a:cs typeface="Times New Roman" pitchFamily="18" charset="0"/>
                        </a:rPr>
                        <a:t>0</a:t>
                      </a:r>
                    </a:p>
                  </a:txBody>
                  <a:tcPr marL="68580" marR="68580" marT="34290" marB="34290"/>
                </a:tc>
                <a:tc>
                  <a:txBody>
                    <a:bodyPr/>
                    <a:lstStyle/>
                    <a:p>
                      <a:pPr algn="ctr"/>
                      <a:r>
                        <a:rPr lang="en-US" sz="1500" b="1" dirty="0">
                          <a:latin typeface="Times New Roman" pitchFamily="18" charset="0"/>
                          <a:cs typeface="Times New Roman" pitchFamily="18" charset="0"/>
                        </a:rPr>
                        <a:t>0</a:t>
                      </a:r>
                    </a:p>
                  </a:txBody>
                  <a:tcPr marL="68580" marR="68580" marT="34290" marB="34290"/>
                </a:tc>
                <a:tc gridSpan="2">
                  <a:txBody>
                    <a:bodyPr/>
                    <a:lstStyle/>
                    <a:p>
                      <a:pPr algn="ctr"/>
                      <a:r>
                        <a:rPr lang="en-US" sz="1500" b="1" dirty="0">
                          <a:latin typeface="Times New Roman" pitchFamily="18" charset="0"/>
                          <a:cs typeface="Times New Roman" pitchFamily="18" charset="0"/>
                        </a:rPr>
                        <a:t>Memory</a:t>
                      </a:r>
                    </a:p>
                  </a:txBody>
                  <a:tcPr marL="68580" marR="68580" marT="34290" marB="34290"/>
                </a:tc>
                <a:tc hMerge="1">
                  <a:txBody>
                    <a:bodyPr/>
                    <a:lstStyle/>
                    <a:p>
                      <a:endParaRPr lang="en-US"/>
                    </a:p>
                  </a:txBody>
                  <a:tcPr/>
                </a:tc>
                <a:extLst>
                  <a:ext uri="{0D108BD9-81ED-4DB2-BD59-A6C34878D82A}">
                    <a16:rowId xmlns:a16="http://schemas.microsoft.com/office/drawing/2014/main" val="10002"/>
                  </a:ext>
                </a:extLst>
              </a:tr>
              <a:tr h="323850">
                <a:tc>
                  <a:txBody>
                    <a:bodyPr/>
                    <a:lstStyle/>
                    <a:p>
                      <a:pPr algn="ctr"/>
                      <a:r>
                        <a:rPr lang="en-US" sz="1500" b="1" dirty="0">
                          <a:latin typeface="Times New Roman" pitchFamily="18" charset="0"/>
                          <a:cs typeface="Times New Roman" pitchFamily="18" charset="0"/>
                        </a:rPr>
                        <a:t>1</a:t>
                      </a:r>
                    </a:p>
                  </a:txBody>
                  <a:tcPr marL="68580" marR="68580" marT="34290" marB="34290"/>
                </a:tc>
                <a:tc>
                  <a:txBody>
                    <a:bodyPr/>
                    <a:lstStyle/>
                    <a:p>
                      <a:pPr algn="ctr"/>
                      <a:r>
                        <a:rPr lang="en-US" sz="1500" b="1" dirty="0">
                          <a:latin typeface="Times New Roman" pitchFamily="18" charset="0"/>
                          <a:cs typeface="Times New Roman" pitchFamily="18" charset="0"/>
                        </a:rPr>
                        <a:t>0</a:t>
                      </a:r>
                    </a:p>
                  </a:txBody>
                  <a:tcPr marL="68580" marR="68580" marT="34290" marB="34290"/>
                </a:tc>
                <a:tc>
                  <a:txBody>
                    <a:bodyPr/>
                    <a:lstStyle/>
                    <a:p>
                      <a:pPr algn="ctr"/>
                      <a:r>
                        <a:rPr lang="en-US" sz="1500" b="1" dirty="0">
                          <a:latin typeface="Times New Roman" pitchFamily="18" charset="0"/>
                          <a:cs typeface="Times New Roman" pitchFamily="18" charset="0"/>
                        </a:rPr>
                        <a:t>1</a:t>
                      </a:r>
                    </a:p>
                  </a:txBody>
                  <a:tcPr marL="68580" marR="68580" marT="34290" marB="34290"/>
                </a:tc>
                <a:tc>
                  <a:txBody>
                    <a:bodyPr/>
                    <a:lstStyle/>
                    <a:p>
                      <a:pPr algn="ctr"/>
                      <a:r>
                        <a:rPr lang="en-US" sz="1500" b="1" dirty="0">
                          <a:latin typeface="Times New Roman" pitchFamily="18" charset="0"/>
                          <a:cs typeface="Times New Roman" pitchFamily="18" charset="0"/>
                        </a:rPr>
                        <a:t>0</a:t>
                      </a:r>
                    </a:p>
                  </a:txBody>
                  <a:tcPr marL="68580" marR="68580" marT="34290" marB="34290"/>
                </a:tc>
                <a:tc>
                  <a:txBody>
                    <a:bodyPr/>
                    <a:lstStyle/>
                    <a:p>
                      <a:pPr algn="ctr"/>
                      <a:r>
                        <a:rPr lang="en-US" sz="1500" b="1" dirty="0">
                          <a:latin typeface="Times New Roman" pitchFamily="18" charset="0"/>
                          <a:cs typeface="Times New Roman" pitchFamily="18" charset="0"/>
                        </a:rPr>
                        <a:t>1</a:t>
                      </a:r>
                    </a:p>
                  </a:txBody>
                  <a:tcPr marL="68580" marR="68580" marT="34290" marB="34290"/>
                </a:tc>
                <a:extLst>
                  <a:ext uri="{0D108BD9-81ED-4DB2-BD59-A6C34878D82A}">
                    <a16:rowId xmlns:a16="http://schemas.microsoft.com/office/drawing/2014/main" val="10003"/>
                  </a:ext>
                </a:extLst>
              </a:tr>
              <a:tr h="323850">
                <a:tc>
                  <a:txBody>
                    <a:bodyPr/>
                    <a:lstStyle/>
                    <a:p>
                      <a:pPr algn="ctr"/>
                      <a:r>
                        <a:rPr lang="en-US" sz="1500" b="1" dirty="0">
                          <a:latin typeface="Times New Roman" pitchFamily="18" charset="0"/>
                          <a:cs typeface="Times New Roman" pitchFamily="18" charset="0"/>
                        </a:rPr>
                        <a:t>1</a:t>
                      </a:r>
                    </a:p>
                  </a:txBody>
                  <a:tcPr marL="68580" marR="68580" marT="34290" marB="34290"/>
                </a:tc>
                <a:tc>
                  <a:txBody>
                    <a:bodyPr/>
                    <a:lstStyle/>
                    <a:p>
                      <a:pPr algn="ctr"/>
                      <a:r>
                        <a:rPr lang="en-US" sz="1500" b="1" dirty="0">
                          <a:latin typeface="Times New Roman" pitchFamily="18" charset="0"/>
                          <a:cs typeface="Times New Roman" pitchFamily="18" charset="0"/>
                        </a:rPr>
                        <a:t>1</a:t>
                      </a:r>
                    </a:p>
                  </a:txBody>
                  <a:tcPr marL="68580" marR="68580" marT="34290" marB="34290"/>
                </a:tc>
                <a:tc>
                  <a:txBody>
                    <a:bodyPr/>
                    <a:lstStyle/>
                    <a:p>
                      <a:pPr algn="ctr"/>
                      <a:r>
                        <a:rPr lang="en-US" sz="1500" b="1" dirty="0">
                          <a:latin typeface="Times New Roman" pitchFamily="18" charset="0"/>
                          <a:cs typeface="Times New Roman" pitchFamily="18" charset="0"/>
                        </a:rPr>
                        <a:t>0</a:t>
                      </a:r>
                    </a:p>
                  </a:txBody>
                  <a:tcPr marL="68580" marR="68580" marT="34290" marB="34290"/>
                </a:tc>
                <a:tc>
                  <a:txBody>
                    <a:bodyPr/>
                    <a:lstStyle/>
                    <a:p>
                      <a:pPr algn="ctr"/>
                      <a:r>
                        <a:rPr lang="en-US" sz="1500" b="1" dirty="0">
                          <a:latin typeface="Times New Roman" pitchFamily="18" charset="0"/>
                          <a:cs typeface="Times New Roman" pitchFamily="18" charset="0"/>
                        </a:rPr>
                        <a:t>1</a:t>
                      </a:r>
                    </a:p>
                  </a:txBody>
                  <a:tcPr marL="68580" marR="68580" marT="34290" marB="34290"/>
                </a:tc>
                <a:tc>
                  <a:txBody>
                    <a:bodyPr/>
                    <a:lstStyle/>
                    <a:p>
                      <a:pPr algn="ctr"/>
                      <a:r>
                        <a:rPr lang="en-US" sz="1500" b="1" dirty="0">
                          <a:latin typeface="Times New Roman" pitchFamily="18" charset="0"/>
                          <a:cs typeface="Times New Roman" pitchFamily="18" charset="0"/>
                        </a:rPr>
                        <a:t>0</a:t>
                      </a:r>
                    </a:p>
                  </a:txBody>
                  <a:tcPr marL="68580" marR="68580" marT="34290" marB="34290"/>
                </a:tc>
                <a:extLst>
                  <a:ext uri="{0D108BD9-81ED-4DB2-BD59-A6C34878D82A}">
                    <a16:rowId xmlns:a16="http://schemas.microsoft.com/office/drawing/2014/main" val="10004"/>
                  </a:ext>
                </a:extLst>
              </a:tr>
              <a:tr h="531495">
                <a:tc>
                  <a:txBody>
                    <a:bodyPr/>
                    <a:lstStyle/>
                    <a:p>
                      <a:pPr algn="ctr"/>
                      <a:r>
                        <a:rPr lang="en-US" sz="1500" b="1" dirty="0">
                          <a:latin typeface="Times New Roman" pitchFamily="18" charset="0"/>
                          <a:cs typeface="Times New Roman" pitchFamily="18" charset="0"/>
                        </a:rPr>
                        <a:t>1</a:t>
                      </a:r>
                    </a:p>
                  </a:txBody>
                  <a:tcPr marL="68580" marR="68580" marT="34290" marB="34290"/>
                </a:tc>
                <a:tc>
                  <a:txBody>
                    <a:bodyPr/>
                    <a:lstStyle/>
                    <a:p>
                      <a:pPr algn="ctr"/>
                      <a:r>
                        <a:rPr lang="en-US" sz="1500" b="1" dirty="0">
                          <a:latin typeface="Times New Roman" pitchFamily="18" charset="0"/>
                          <a:cs typeface="Times New Roman" pitchFamily="18" charset="0"/>
                        </a:rPr>
                        <a:t>1</a:t>
                      </a:r>
                    </a:p>
                  </a:txBody>
                  <a:tcPr marL="68580" marR="68580" marT="34290" marB="34290"/>
                </a:tc>
                <a:tc>
                  <a:txBody>
                    <a:bodyPr/>
                    <a:lstStyle/>
                    <a:p>
                      <a:pPr algn="ctr"/>
                      <a:r>
                        <a:rPr lang="en-US" sz="1500" b="1" dirty="0">
                          <a:latin typeface="Times New Roman" pitchFamily="18" charset="0"/>
                          <a:cs typeface="Times New Roman" pitchFamily="18" charset="0"/>
                        </a:rPr>
                        <a:t>1</a:t>
                      </a:r>
                    </a:p>
                  </a:txBody>
                  <a:tcPr marL="68580" marR="68580" marT="34290" marB="34290"/>
                </a:tc>
                <a:tc gridSpan="2">
                  <a:txBody>
                    <a:bodyPr/>
                    <a:lstStyle/>
                    <a:p>
                      <a:r>
                        <a:rPr lang="en-US" sz="1500" b="1" dirty="0">
                          <a:latin typeface="Times New Roman" pitchFamily="18" charset="0"/>
                          <a:cs typeface="Times New Roman" pitchFamily="18" charset="0"/>
                        </a:rPr>
                        <a:t>      Not used</a:t>
                      </a:r>
                    </a:p>
                  </a:txBody>
                  <a:tcPr marL="68580" marR="68580" marT="34290" marB="34290"/>
                </a:tc>
                <a:tc hMerge="1">
                  <a:txBody>
                    <a:bodyPr/>
                    <a:lstStyle/>
                    <a:p>
                      <a:endParaRPr lang="en-US"/>
                    </a:p>
                  </a:txBody>
                  <a:tcPr/>
                </a:tc>
                <a:extLst>
                  <a:ext uri="{0D108BD9-81ED-4DB2-BD59-A6C34878D82A}">
                    <a16:rowId xmlns:a16="http://schemas.microsoft.com/office/drawing/2014/main" val="10005"/>
                  </a:ext>
                </a:extLst>
              </a:tr>
            </a:tbl>
          </a:graphicData>
        </a:graphic>
      </p:graphicFrame>
      <p:sp>
        <p:nvSpPr>
          <p:cNvPr id="20" name="TextBox 19"/>
          <p:cNvSpPr txBox="1"/>
          <p:nvPr/>
        </p:nvSpPr>
        <p:spPr>
          <a:xfrm>
            <a:off x="3583638" y="3028950"/>
            <a:ext cx="361317" cy="300082"/>
          </a:xfrm>
          <a:prstGeom prst="rect">
            <a:avLst/>
          </a:prstGeom>
          <a:noFill/>
        </p:spPr>
        <p:txBody>
          <a:bodyPr wrap="none" lIns="68580" tIns="34290" rIns="68580" bIns="34290" rtlCol="0">
            <a:spAutoFit/>
          </a:bodyPr>
          <a:lstStyle/>
          <a:p>
            <a:r>
              <a:rPr lang="en-US" sz="1200" b="1" dirty="0"/>
              <a:t> </a:t>
            </a:r>
            <a:r>
              <a:rPr lang="en-US" sz="1500" b="1" dirty="0">
                <a:latin typeface="Times New Roman" pitchFamily="18" charset="0"/>
                <a:cs typeface="Times New Roman" pitchFamily="18" charset="0"/>
              </a:rPr>
              <a:t>Q</a:t>
            </a:r>
            <a:r>
              <a:rPr lang="en-US" sz="1200" b="1" dirty="0">
                <a:latin typeface="Times New Roman" pitchFamily="18" charset="0"/>
                <a:cs typeface="Times New Roman" pitchFamily="18" charset="0"/>
              </a:rPr>
              <a:t> </a:t>
            </a:r>
          </a:p>
        </p:txBody>
      </p:sp>
      <p:sp>
        <p:nvSpPr>
          <p:cNvPr id="21" name="TextBox 20"/>
          <p:cNvSpPr txBox="1"/>
          <p:nvPr/>
        </p:nvSpPr>
        <p:spPr>
          <a:xfrm>
            <a:off x="4171950" y="3829051"/>
            <a:ext cx="2457450" cy="623248"/>
          </a:xfrm>
          <a:prstGeom prst="rect">
            <a:avLst/>
          </a:prstGeom>
          <a:noFill/>
        </p:spPr>
        <p:txBody>
          <a:bodyPr wrap="square" lIns="68580" tIns="34290" rIns="68580" bIns="34290" rtlCol="0">
            <a:spAutoFit/>
          </a:bodyPr>
          <a:lstStyle/>
          <a:p>
            <a:r>
              <a:rPr lang="en-US" sz="1800" b="1" dirty="0">
                <a:latin typeface="Times New Roman" pitchFamily="18" charset="0"/>
                <a:cs typeface="Times New Roman" pitchFamily="18" charset="0"/>
              </a:rPr>
              <a:t>Truth Table of SR Flip-flop</a:t>
            </a:r>
          </a:p>
        </p:txBody>
      </p:sp>
    </p:spTree>
    <p:extLst>
      <p:ext uri="{BB962C8B-B14F-4D97-AF65-F5344CB8AC3E}">
        <p14:creationId xmlns:p14="http://schemas.microsoft.com/office/powerpoint/2010/main" val="964319631"/>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nodePh="1">
                                  <p:stCondLst>
                                    <p:cond delay="0"/>
                                  </p:stCondLst>
                                  <p:endCondLst>
                                    <p:cond evt="begin" delay="0">
                                      <p:tn val="11"/>
                                    </p:cond>
                                  </p:end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2000"/>
                                        <p:tgtEl>
                                          <p:spTgt spid="10">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blinds(horizontal)">
                                      <p:cBhvr>
                                        <p:cTn id="18" dur="500"/>
                                        <p:tgtEl>
                                          <p:spTgt spid="102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linds(horizontal)">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571500"/>
            <a:ext cx="6000750" cy="428625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8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8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8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p:txBody>
      </p:sp>
      <p:sp>
        <p:nvSpPr>
          <p:cNvPr id="5" name="Rectangle 4"/>
          <p:cNvSpPr/>
          <p:nvPr/>
        </p:nvSpPr>
        <p:spPr>
          <a:xfrm>
            <a:off x="685800" y="57150"/>
            <a:ext cx="600075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800" b="1" i="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SR Latch with Enable (SR Flip-Flop)</a:t>
            </a:r>
            <a:endParaRPr lang="en-US" sz="1800" b="1" dirty="0">
              <a:solidFill>
                <a:srgbClr val="FF0000"/>
              </a:solidFill>
              <a:latin typeface="Times New Roman" pitchFamily="18" charset="0"/>
              <a:ea typeface="Verdana" pitchFamily="34" charset="0"/>
              <a:cs typeface="Times New Roman" pitchFamily="18" charset="0"/>
            </a:endParaRPr>
          </a:p>
        </p:txBody>
      </p:sp>
      <p:grpSp>
        <p:nvGrpSpPr>
          <p:cNvPr id="3" name="Group 2">
            <a:extLst>
              <a:ext uri="{FF2B5EF4-FFF2-40B4-BE49-F238E27FC236}">
                <a16:creationId xmlns:a16="http://schemas.microsoft.com/office/drawing/2014/main" id="{14A6B364-5BBF-4A57-9BBA-724D257CD964}"/>
              </a:ext>
            </a:extLst>
          </p:cNvPr>
          <p:cNvGrpSpPr/>
          <p:nvPr/>
        </p:nvGrpSpPr>
        <p:grpSpPr>
          <a:xfrm>
            <a:off x="9872" y="11034"/>
            <a:ext cx="598487" cy="5132467"/>
            <a:chOff x="13162" y="14712"/>
            <a:chExt cx="797981" cy="6843289"/>
          </a:xfrm>
        </p:grpSpPr>
        <p:pic>
          <p:nvPicPr>
            <p:cNvPr id="7" name="Picture 43"/>
            <p:cNvPicPr>
              <a:picLocks noChangeAspect="1" noChangeArrowheads="1"/>
            </p:cNvPicPr>
            <p:nvPr/>
          </p:nvPicPr>
          <p:blipFill>
            <a:blip r:embed="rId2"/>
            <a:srcRect/>
            <a:stretch>
              <a:fillRect/>
            </a:stretch>
          </p:blipFill>
          <p:spPr bwMode="auto">
            <a:xfrm>
              <a:off x="13162" y="14712"/>
              <a:ext cx="659937" cy="844562"/>
            </a:xfrm>
            <a:prstGeom prst="rect">
              <a:avLst/>
            </a:prstGeom>
            <a:noFill/>
            <a:ln w="9525">
              <a:noFill/>
              <a:miter lim="800000"/>
              <a:headEnd/>
              <a:tailEnd/>
            </a:ln>
          </p:spPr>
        </p:pic>
        <p:sp>
          <p:nvSpPr>
            <p:cNvPr id="11" name="Text Box 14"/>
            <p:cNvSpPr txBox="1">
              <a:spLocks noChangeArrowheads="1"/>
            </p:cNvSpPr>
            <p:nvPr/>
          </p:nvSpPr>
          <p:spPr bwMode="auto">
            <a:xfrm rot="16198651">
              <a:off x="-2440536" y="3619822"/>
              <a:ext cx="5435715" cy="430886"/>
            </a:xfrm>
            <a:prstGeom prst="rect">
              <a:avLst/>
            </a:prstGeom>
            <a:solidFill>
              <a:srgbClr val="000080"/>
            </a:solidFill>
            <a:ln w="9525">
              <a:noFill/>
              <a:miter lim="800000"/>
              <a:headEnd/>
              <a:tailEnd/>
            </a:ln>
          </p:spPr>
          <p:txBody>
            <a:bodyPr wrap="square">
              <a:spAutoFit/>
            </a:bodyPr>
            <a:lstStyle/>
            <a:p>
              <a:pPr>
                <a:spcBef>
                  <a:spcPct val="50000"/>
                </a:spcBef>
              </a:pPr>
              <a:r>
                <a:rPr lang="en-US" sz="1500" b="1" dirty="0">
                  <a:solidFill>
                    <a:schemeClr val="bg1"/>
                  </a:solidFill>
                  <a:latin typeface="Century Gothic" pitchFamily="34" charset="0"/>
                </a:rPr>
                <a:t>Vishwakarma  Institute  of  Technology</a:t>
              </a:r>
            </a:p>
          </p:txBody>
        </p:sp>
        <p:sp>
          <p:nvSpPr>
            <p:cNvPr id="2" name="Text Box 14">
              <a:extLst>
                <a:ext uri="{FF2B5EF4-FFF2-40B4-BE49-F238E27FC236}">
                  <a16:creationId xmlns:a16="http://schemas.microsoft.com/office/drawing/2014/main" id="{08D90372-4075-403D-BB31-3D2C4B3C58A2}"/>
                </a:ext>
              </a:extLst>
            </p:cNvPr>
            <p:cNvSpPr txBox="1">
              <a:spLocks noChangeArrowheads="1"/>
            </p:cNvSpPr>
            <p:nvPr/>
          </p:nvSpPr>
          <p:spPr bwMode="auto">
            <a:xfrm rot="16200000">
              <a:off x="-2345322" y="3701535"/>
              <a:ext cx="5943600" cy="369331"/>
            </a:xfrm>
            <a:prstGeom prst="rect">
              <a:avLst/>
            </a:prstGeom>
            <a:solidFill>
              <a:srgbClr val="FFFF99"/>
            </a:solidFill>
            <a:ln w="9525">
              <a:solidFill>
                <a:srgbClr val="002060"/>
              </a:solidFill>
              <a:miter lim="800000"/>
              <a:headEnd/>
              <a:tailEnd/>
            </a:ln>
          </p:spPr>
          <p:txBody>
            <a:bodyPr wrap="square">
              <a:spAutoFit/>
            </a:bodyPr>
            <a:lstStyle/>
            <a:p>
              <a:pPr>
                <a:spcBef>
                  <a:spcPct val="50000"/>
                </a:spcBef>
              </a:pPr>
              <a:r>
                <a:rPr lang="en-US" sz="1200" b="1" dirty="0">
                  <a:solidFill>
                    <a:srgbClr val="002060"/>
                  </a:solidFill>
                  <a:latin typeface="Century Gothic" pitchFamily="34" charset="0"/>
                </a:rPr>
                <a:t>FY - Department of Engineering, Sciences and Humanities</a:t>
              </a:r>
            </a:p>
          </p:txBody>
        </p:sp>
      </p:grpSp>
      <p:sp>
        <p:nvSpPr>
          <p:cNvPr id="8" name="Content Placeholder 2"/>
          <p:cNvSpPr txBox="1">
            <a:spLocks/>
          </p:cNvSpPr>
          <p:nvPr/>
        </p:nvSpPr>
        <p:spPr>
          <a:xfrm>
            <a:off x="742950" y="742950"/>
            <a:ext cx="5886450" cy="4171950"/>
          </a:xfrm>
          <a:prstGeom prst="rect">
            <a:avLst/>
          </a:prstGeom>
        </p:spPr>
        <p:txBody>
          <a:bodyPr lIns="68580" tIns="34290" rIns="68580" bIns="34290">
            <a:normAutofit/>
          </a:bodyPr>
          <a:lstStyle/>
          <a:p>
            <a:pPr>
              <a:spcBef>
                <a:spcPts val="450"/>
              </a:spcBef>
              <a:buClr>
                <a:schemeClr val="accent1"/>
              </a:buClr>
              <a:buSzPct val="76000"/>
              <a:defRPr/>
            </a:pPr>
            <a:endParaRPr lang="en-US" sz="1200" dirty="0"/>
          </a:p>
        </p:txBody>
      </p:sp>
      <p:sp>
        <p:nvSpPr>
          <p:cNvPr id="10" name="Rectangle 9"/>
          <p:cNvSpPr/>
          <p:nvPr/>
        </p:nvSpPr>
        <p:spPr>
          <a:xfrm>
            <a:off x="742950" y="685801"/>
            <a:ext cx="5886450" cy="415498"/>
          </a:xfrm>
          <a:prstGeom prst="rect">
            <a:avLst/>
          </a:prstGeom>
        </p:spPr>
        <p:txBody>
          <a:bodyPr wrap="square" lIns="68580" tIns="34290" rIns="68580" bIns="34290">
            <a:spAutoFit/>
          </a:bodyPr>
          <a:lstStyle/>
          <a:p>
            <a:pPr algn="just">
              <a:lnSpc>
                <a:spcPct val="150000"/>
              </a:lnSpc>
            </a:pPr>
            <a:endParaRPr lang="en-US" sz="1500" dirty="0">
              <a:solidFill>
                <a:srgbClr val="C00000"/>
              </a:solidFill>
              <a:latin typeface="Times New Roman" pitchFamily="18" charset="0"/>
              <a:cs typeface="Times New Roman" pitchFamily="18" charset="0"/>
            </a:endParaRPr>
          </a:p>
        </p:txBody>
      </p:sp>
      <p:sp>
        <p:nvSpPr>
          <p:cNvPr id="13" name="TextBox 12"/>
          <p:cNvSpPr txBox="1"/>
          <p:nvPr/>
        </p:nvSpPr>
        <p:spPr>
          <a:xfrm>
            <a:off x="742950" y="685802"/>
            <a:ext cx="5886450" cy="623248"/>
          </a:xfrm>
          <a:prstGeom prst="rect">
            <a:avLst/>
          </a:prstGeom>
          <a:noFill/>
        </p:spPr>
        <p:txBody>
          <a:bodyPr wrap="square" lIns="68580" tIns="34290" rIns="68580" bIns="34290" rtlCol="0">
            <a:spAutoFit/>
          </a:bodyPr>
          <a:lstStyle/>
          <a:p>
            <a:pPr algn="just"/>
            <a:endParaRPr lang="en-US" sz="1800" dirty="0">
              <a:latin typeface="Times New Roman" pitchFamily="18" charset="0"/>
              <a:cs typeface="Times New Roman" pitchFamily="18" charset="0"/>
            </a:endParaRPr>
          </a:p>
          <a:p>
            <a:pPr algn="just"/>
            <a:endParaRPr lang="en-US" sz="1800" dirty="0">
              <a:latin typeface="Times New Roman" pitchFamily="18" charset="0"/>
              <a:cs typeface="Times New Roman" pitchFamily="18" charset="0"/>
            </a:endParaRPr>
          </a:p>
        </p:txBody>
      </p:sp>
      <p:sp>
        <p:nvSpPr>
          <p:cNvPr id="12" name="TextBox 11"/>
          <p:cNvSpPr txBox="1"/>
          <p:nvPr/>
        </p:nvSpPr>
        <p:spPr>
          <a:xfrm>
            <a:off x="800102" y="3257550"/>
            <a:ext cx="5829299" cy="300083"/>
          </a:xfrm>
          <a:prstGeom prst="rect">
            <a:avLst/>
          </a:prstGeom>
          <a:noFill/>
        </p:spPr>
        <p:txBody>
          <a:bodyPr wrap="square" lIns="68580" tIns="34290" rIns="68580" bIns="34290" rtlCol="0">
            <a:spAutoFit/>
          </a:bodyPr>
          <a:lstStyle/>
          <a:p>
            <a:pPr algn="just"/>
            <a:endParaRPr lang="en-US" sz="1500" dirty="0">
              <a:latin typeface="Times New Roman" pitchFamily="18" charset="0"/>
              <a:cs typeface="Times New Roman" pitchFamily="18" charset="0"/>
            </a:endParaRPr>
          </a:p>
        </p:txBody>
      </p:sp>
      <p:sp>
        <p:nvSpPr>
          <p:cNvPr id="14" name="TextBox 13"/>
          <p:cNvSpPr txBox="1"/>
          <p:nvPr/>
        </p:nvSpPr>
        <p:spPr>
          <a:xfrm>
            <a:off x="914400" y="685801"/>
            <a:ext cx="196208" cy="346249"/>
          </a:xfrm>
          <a:prstGeom prst="rect">
            <a:avLst/>
          </a:prstGeom>
          <a:noFill/>
        </p:spPr>
        <p:txBody>
          <a:bodyPr wrap="none" lIns="68580" tIns="34290" rIns="68580" bIns="34290" rtlCol="0">
            <a:spAutoFit/>
          </a:bodyPr>
          <a:lstStyle/>
          <a:p>
            <a:r>
              <a:rPr lang="en-US" sz="1800" b="1" dirty="0">
                <a:latin typeface="Times New Roman" pitchFamily="18" charset="0"/>
                <a:cs typeface="Times New Roman" pitchFamily="18" charset="0"/>
              </a:rPr>
              <a:t> </a:t>
            </a:r>
          </a:p>
        </p:txBody>
      </p:sp>
      <p:sp>
        <p:nvSpPr>
          <p:cNvPr id="17" name="TextBox 16"/>
          <p:cNvSpPr txBox="1"/>
          <p:nvPr/>
        </p:nvSpPr>
        <p:spPr>
          <a:xfrm>
            <a:off x="685800" y="571500"/>
            <a:ext cx="3507355" cy="300083"/>
          </a:xfrm>
          <a:prstGeom prst="rect">
            <a:avLst/>
          </a:prstGeom>
          <a:noFill/>
        </p:spPr>
        <p:txBody>
          <a:bodyPr wrap="none" lIns="68580" tIns="34290" rIns="68580" bIns="34290" rtlCol="0">
            <a:spAutoFit/>
          </a:bodyPr>
          <a:lstStyle/>
          <a:p>
            <a:r>
              <a:rPr lang="en-US" sz="1500" b="1" dirty="0">
                <a:latin typeface="Times New Roman" pitchFamily="18" charset="0"/>
                <a:cs typeface="Times New Roman" pitchFamily="18" charset="0"/>
              </a:rPr>
              <a:t>Truth table of SR Latch with NAND gate</a:t>
            </a:r>
          </a:p>
        </p:txBody>
      </p:sp>
      <p:graphicFrame>
        <p:nvGraphicFramePr>
          <p:cNvPr id="18" name="Table 17"/>
          <p:cNvGraphicFramePr>
            <a:graphicFrameLocks noGrp="1"/>
          </p:cNvGraphicFramePr>
          <p:nvPr/>
        </p:nvGraphicFramePr>
        <p:xfrm>
          <a:off x="914400" y="914400"/>
          <a:ext cx="2743200" cy="150019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tblGrid>
              <a:tr h="300038">
                <a:tc>
                  <a:txBody>
                    <a:bodyPr/>
                    <a:lstStyle/>
                    <a:p>
                      <a:pPr algn="ctr"/>
                      <a:r>
                        <a:rPr lang="en-US" sz="1500" b="1" dirty="0">
                          <a:solidFill>
                            <a:schemeClr val="tx1"/>
                          </a:solidFill>
                          <a:latin typeface="Times New Roman" pitchFamily="18" charset="0"/>
                          <a:cs typeface="Times New Roman" pitchFamily="18" charset="0"/>
                        </a:rPr>
                        <a:t>S</a:t>
                      </a:r>
                      <a:r>
                        <a:rPr lang="en-US" sz="1500" b="1" baseline="30000" dirty="0">
                          <a:solidFill>
                            <a:schemeClr val="tx1"/>
                          </a:solidFill>
                          <a:latin typeface="Times New Roman" pitchFamily="18" charset="0"/>
                          <a:cs typeface="Times New Roman" pitchFamily="18" charset="0"/>
                        </a:rPr>
                        <a:t>*</a:t>
                      </a:r>
                    </a:p>
                  </a:txBody>
                  <a:tcPr marL="68580" marR="68580" marT="34290" marB="34290"/>
                </a:tc>
                <a:tc>
                  <a:txBody>
                    <a:bodyPr/>
                    <a:lstStyle/>
                    <a:p>
                      <a:pPr algn="ctr"/>
                      <a:r>
                        <a:rPr lang="en-US" sz="1500" b="1" dirty="0">
                          <a:solidFill>
                            <a:schemeClr val="tx1"/>
                          </a:solidFill>
                          <a:latin typeface="Times New Roman" pitchFamily="18" charset="0"/>
                          <a:cs typeface="Times New Roman" pitchFamily="18" charset="0"/>
                        </a:rPr>
                        <a:t>R</a:t>
                      </a:r>
                      <a:r>
                        <a:rPr lang="en-US" sz="1500" b="1" baseline="30000" dirty="0">
                          <a:solidFill>
                            <a:schemeClr val="tx1"/>
                          </a:solidFill>
                          <a:latin typeface="Times New Roman" pitchFamily="18" charset="0"/>
                          <a:cs typeface="Times New Roman" pitchFamily="18" charset="0"/>
                        </a:rPr>
                        <a:t>*</a:t>
                      </a:r>
                    </a:p>
                  </a:txBody>
                  <a:tcPr marL="68580" marR="68580" marT="34290" marB="34290"/>
                </a:tc>
                <a:tc>
                  <a:txBody>
                    <a:bodyPr/>
                    <a:lstStyle/>
                    <a:p>
                      <a:pPr algn="ctr"/>
                      <a:r>
                        <a:rPr lang="en-US" sz="1500" b="1" dirty="0">
                          <a:solidFill>
                            <a:schemeClr val="tx1"/>
                          </a:solidFill>
                          <a:latin typeface="Times New Roman" pitchFamily="18" charset="0"/>
                          <a:cs typeface="Times New Roman" pitchFamily="18" charset="0"/>
                        </a:rPr>
                        <a:t>Q</a:t>
                      </a:r>
                    </a:p>
                  </a:txBody>
                  <a:tcPr marL="68580" marR="68580" marT="34290" marB="34290"/>
                </a:tc>
                <a:tc>
                  <a:txBody>
                    <a:bodyPr/>
                    <a:lstStyle/>
                    <a:p>
                      <a:pPr algn="ctr"/>
                      <a:r>
                        <a:rPr lang="en-US" sz="1500" b="1" dirty="0">
                          <a:solidFill>
                            <a:schemeClr val="tx1"/>
                          </a:solidFill>
                          <a:latin typeface="Times New Roman" pitchFamily="18" charset="0"/>
                          <a:cs typeface="Times New Roman" pitchFamily="18" charset="0"/>
                        </a:rPr>
                        <a:t>¯</a:t>
                      </a:r>
                    </a:p>
                  </a:txBody>
                  <a:tcPr marL="68580" marR="68580" marT="34290" marB="34290"/>
                </a:tc>
                <a:extLst>
                  <a:ext uri="{0D108BD9-81ED-4DB2-BD59-A6C34878D82A}">
                    <a16:rowId xmlns:a16="http://schemas.microsoft.com/office/drawing/2014/main" val="10000"/>
                  </a:ext>
                </a:extLst>
              </a:tr>
              <a:tr h="300038">
                <a:tc>
                  <a:txBody>
                    <a:bodyPr/>
                    <a:lstStyle/>
                    <a:p>
                      <a:pPr algn="ctr"/>
                      <a:r>
                        <a:rPr lang="en-US" sz="1500" b="1" dirty="0">
                          <a:latin typeface="Times New Roman" pitchFamily="18" charset="0"/>
                          <a:cs typeface="Times New Roman" pitchFamily="18" charset="0"/>
                        </a:rPr>
                        <a:t>0</a:t>
                      </a:r>
                    </a:p>
                  </a:txBody>
                  <a:tcPr marL="68580" marR="68580" marT="34290" marB="34290"/>
                </a:tc>
                <a:tc>
                  <a:txBody>
                    <a:bodyPr/>
                    <a:lstStyle/>
                    <a:p>
                      <a:pPr algn="ctr"/>
                      <a:r>
                        <a:rPr lang="en-US" sz="1500" b="1" dirty="0">
                          <a:latin typeface="Times New Roman" pitchFamily="18" charset="0"/>
                          <a:cs typeface="Times New Roman" pitchFamily="18" charset="0"/>
                        </a:rPr>
                        <a:t>0</a:t>
                      </a:r>
                    </a:p>
                  </a:txBody>
                  <a:tcPr marL="68580" marR="68580" marT="34290" marB="34290"/>
                </a:tc>
                <a:tc gridSpan="2">
                  <a:txBody>
                    <a:bodyPr/>
                    <a:lstStyle/>
                    <a:p>
                      <a:pPr algn="ctr"/>
                      <a:r>
                        <a:rPr lang="en-US" sz="1500" b="1" dirty="0">
                          <a:latin typeface="Times New Roman" pitchFamily="18" charset="0"/>
                          <a:cs typeface="Times New Roman" pitchFamily="18" charset="0"/>
                        </a:rPr>
                        <a:t> Not Used </a:t>
                      </a:r>
                    </a:p>
                  </a:txBody>
                  <a:tcPr marL="68580" marR="68580" marT="34290" marB="34290"/>
                </a:tc>
                <a:tc hMerge="1">
                  <a:txBody>
                    <a:bodyPr/>
                    <a:lstStyle/>
                    <a:p>
                      <a:endParaRPr lang="en-US" dirty="0"/>
                    </a:p>
                  </a:txBody>
                  <a:tcPr/>
                </a:tc>
                <a:extLst>
                  <a:ext uri="{0D108BD9-81ED-4DB2-BD59-A6C34878D82A}">
                    <a16:rowId xmlns:a16="http://schemas.microsoft.com/office/drawing/2014/main" val="10001"/>
                  </a:ext>
                </a:extLst>
              </a:tr>
              <a:tr h="300038">
                <a:tc>
                  <a:txBody>
                    <a:bodyPr/>
                    <a:lstStyle/>
                    <a:p>
                      <a:pPr algn="ctr"/>
                      <a:r>
                        <a:rPr lang="en-US" sz="1500" b="1" dirty="0">
                          <a:latin typeface="Times New Roman" pitchFamily="18" charset="0"/>
                          <a:cs typeface="Times New Roman" pitchFamily="18" charset="0"/>
                        </a:rPr>
                        <a:t>0</a:t>
                      </a:r>
                    </a:p>
                  </a:txBody>
                  <a:tcPr marL="68580" marR="68580" marT="34290" marB="34290"/>
                </a:tc>
                <a:tc>
                  <a:txBody>
                    <a:bodyPr/>
                    <a:lstStyle/>
                    <a:p>
                      <a:pPr algn="ctr"/>
                      <a:r>
                        <a:rPr lang="en-US" sz="1500" b="1" dirty="0">
                          <a:latin typeface="Times New Roman" pitchFamily="18" charset="0"/>
                          <a:cs typeface="Times New Roman" pitchFamily="18" charset="0"/>
                        </a:rPr>
                        <a:t>1</a:t>
                      </a:r>
                    </a:p>
                  </a:txBody>
                  <a:tcPr marL="68580" marR="68580" marT="34290" marB="34290"/>
                </a:tc>
                <a:tc>
                  <a:txBody>
                    <a:bodyPr/>
                    <a:lstStyle/>
                    <a:p>
                      <a:pPr algn="ctr"/>
                      <a:r>
                        <a:rPr lang="en-US" sz="1500" b="1" dirty="0">
                          <a:latin typeface="Times New Roman" pitchFamily="18" charset="0"/>
                          <a:cs typeface="Times New Roman" pitchFamily="18" charset="0"/>
                        </a:rPr>
                        <a:t>1</a:t>
                      </a:r>
                    </a:p>
                  </a:txBody>
                  <a:tcPr marL="68580" marR="68580" marT="34290" marB="34290"/>
                </a:tc>
                <a:tc>
                  <a:txBody>
                    <a:bodyPr/>
                    <a:lstStyle/>
                    <a:p>
                      <a:pPr algn="ctr"/>
                      <a:r>
                        <a:rPr lang="en-US" sz="1500" b="1" dirty="0">
                          <a:latin typeface="Times New Roman" pitchFamily="18" charset="0"/>
                          <a:cs typeface="Times New Roman" pitchFamily="18" charset="0"/>
                        </a:rPr>
                        <a:t>0</a:t>
                      </a:r>
                    </a:p>
                  </a:txBody>
                  <a:tcPr marL="68580" marR="68580" marT="34290" marB="34290"/>
                </a:tc>
                <a:extLst>
                  <a:ext uri="{0D108BD9-81ED-4DB2-BD59-A6C34878D82A}">
                    <a16:rowId xmlns:a16="http://schemas.microsoft.com/office/drawing/2014/main" val="10002"/>
                  </a:ext>
                </a:extLst>
              </a:tr>
              <a:tr h="300038">
                <a:tc>
                  <a:txBody>
                    <a:bodyPr/>
                    <a:lstStyle/>
                    <a:p>
                      <a:pPr algn="ctr"/>
                      <a:r>
                        <a:rPr lang="en-US" sz="1500" b="1" dirty="0">
                          <a:latin typeface="Times New Roman" pitchFamily="18" charset="0"/>
                          <a:cs typeface="Times New Roman" pitchFamily="18" charset="0"/>
                        </a:rPr>
                        <a:t>1</a:t>
                      </a:r>
                    </a:p>
                  </a:txBody>
                  <a:tcPr marL="68580" marR="68580" marT="34290" marB="34290"/>
                </a:tc>
                <a:tc>
                  <a:txBody>
                    <a:bodyPr/>
                    <a:lstStyle/>
                    <a:p>
                      <a:pPr algn="ctr"/>
                      <a:r>
                        <a:rPr lang="en-US" sz="1500" b="1" dirty="0">
                          <a:latin typeface="Times New Roman" pitchFamily="18" charset="0"/>
                          <a:cs typeface="Times New Roman" pitchFamily="18" charset="0"/>
                        </a:rPr>
                        <a:t>0</a:t>
                      </a:r>
                    </a:p>
                  </a:txBody>
                  <a:tcPr marL="68580" marR="68580" marT="34290" marB="34290"/>
                </a:tc>
                <a:tc>
                  <a:txBody>
                    <a:bodyPr/>
                    <a:lstStyle/>
                    <a:p>
                      <a:pPr algn="ctr"/>
                      <a:r>
                        <a:rPr lang="en-US" sz="1500" b="1" dirty="0">
                          <a:latin typeface="Times New Roman" pitchFamily="18" charset="0"/>
                          <a:cs typeface="Times New Roman" pitchFamily="18" charset="0"/>
                        </a:rPr>
                        <a:t>0</a:t>
                      </a:r>
                    </a:p>
                  </a:txBody>
                  <a:tcPr marL="68580" marR="68580" marT="34290" marB="34290"/>
                </a:tc>
                <a:tc>
                  <a:txBody>
                    <a:bodyPr/>
                    <a:lstStyle/>
                    <a:p>
                      <a:pPr algn="ctr"/>
                      <a:r>
                        <a:rPr lang="en-US" sz="1500" b="1" dirty="0">
                          <a:latin typeface="Times New Roman" pitchFamily="18" charset="0"/>
                          <a:cs typeface="Times New Roman" pitchFamily="18" charset="0"/>
                        </a:rPr>
                        <a:t>1</a:t>
                      </a:r>
                    </a:p>
                  </a:txBody>
                  <a:tcPr marL="68580" marR="68580" marT="34290" marB="34290"/>
                </a:tc>
                <a:extLst>
                  <a:ext uri="{0D108BD9-81ED-4DB2-BD59-A6C34878D82A}">
                    <a16:rowId xmlns:a16="http://schemas.microsoft.com/office/drawing/2014/main" val="10003"/>
                  </a:ext>
                </a:extLst>
              </a:tr>
              <a:tr h="300038">
                <a:tc>
                  <a:txBody>
                    <a:bodyPr/>
                    <a:lstStyle/>
                    <a:p>
                      <a:pPr algn="ctr"/>
                      <a:r>
                        <a:rPr lang="en-US" sz="1500" b="1" dirty="0">
                          <a:latin typeface="Times New Roman" pitchFamily="18" charset="0"/>
                          <a:cs typeface="Times New Roman" pitchFamily="18" charset="0"/>
                        </a:rPr>
                        <a:t>1</a:t>
                      </a:r>
                    </a:p>
                  </a:txBody>
                  <a:tcPr marL="68580" marR="68580" marT="34290" marB="34290"/>
                </a:tc>
                <a:tc>
                  <a:txBody>
                    <a:bodyPr/>
                    <a:lstStyle/>
                    <a:p>
                      <a:pPr algn="ctr"/>
                      <a:r>
                        <a:rPr lang="en-US" sz="1500" b="1" dirty="0">
                          <a:latin typeface="Times New Roman" pitchFamily="18" charset="0"/>
                          <a:cs typeface="Times New Roman" pitchFamily="18" charset="0"/>
                        </a:rPr>
                        <a:t>1</a:t>
                      </a:r>
                    </a:p>
                  </a:txBody>
                  <a:tcPr marL="68580" marR="68580" marT="34290" marB="34290"/>
                </a:tc>
                <a:tc gridSpan="2">
                  <a:txBody>
                    <a:bodyPr/>
                    <a:lstStyle/>
                    <a:p>
                      <a:pPr algn="ctr"/>
                      <a:r>
                        <a:rPr lang="en-US" sz="1500" b="1" dirty="0">
                          <a:latin typeface="Times New Roman" pitchFamily="18" charset="0"/>
                          <a:cs typeface="Times New Roman" pitchFamily="18" charset="0"/>
                        </a:rPr>
                        <a:t>Memory</a:t>
                      </a:r>
                    </a:p>
                  </a:txBody>
                  <a:tcPr marL="68580" marR="68580" marT="34290" marB="34290"/>
                </a:tc>
                <a:tc hMerge="1">
                  <a:txBody>
                    <a:bodyPr/>
                    <a:lstStyle/>
                    <a:p>
                      <a:endParaRPr lang="en-US" dirty="0"/>
                    </a:p>
                  </a:txBody>
                  <a:tcPr/>
                </a:tc>
                <a:extLst>
                  <a:ext uri="{0D108BD9-81ED-4DB2-BD59-A6C34878D82A}">
                    <a16:rowId xmlns:a16="http://schemas.microsoft.com/office/drawing/2014/main" val="10004"/>
                  </a:ext>
                </a:extLst>
              </a:tr>
            </a:tbl>
          </a:graphicData>
        </a:graphic>
      </p:graphicFrame>
      <p:sp>
        <p:nvSpPr>
          <p:cNvPr id="19" name="TextBox 18"/>
          <p:cNvSpPr txBox="1"/>
          <p:nvPr/>
        </p:nvSpPr>
        <p:spPr>
          <a:xfrm>
            <a:off x="3151039" y="971550"/>
            <a:ext cx="277961" cy="300083"/>
          </a:xfrm>
          <a:prstGeom prst="rect">
            <a:avLst/>
          </a:prstGeom>
          <a:noFill/>
        </p:spPr>
        <p:txBody>
          <a:bodyPr wrap="none" lIns="68580" tIns="34290" rIns="68580" bIns="34290" rtlCol="0">
            <a:spAutoFit/>
          </a:bodyPr>
          <a:lstStyle/>
          <a:p>
            <a:r>
              <a:rPr lang="en-US" sz="1500" dirty="0">
                <a:latin typeface="Times New Roman" pitchFamily="18" charset="0"/>
                <a:cs typeface="Times New Roman" pitchFamily="18" charset="0"/>
              </a:rPr>
              <a:t>Q</a:t>
            </a:r>
          </a:p>
        </p:txBody>
      </p:sp>
      <p:sp>
        <p:nvSpPr>
          <p:cNvPr id="20" name="TextBox 19"/>
          <p:cNvSpPr txBox="1"/>
          <p:nvPr/>
        </p:nvSpPr>
        <p:spPr>
          <a:xfrm>
            <a:off x="914400" y="2514601"/>
            <a:ext cx="5657850" cy="761747"/>
          </a:xfrm>
          <a:prstGeom prst="rect">
            <a:avLst/>
          </a:prstGeom>
          <a:noFill/>
        </p:spPr>
        <p:txBody>
          <a:bodyPr wrap="square" lIns="68580" tIns="34290" rIns="68580" bIns="34290" rtlCol="0">
            <a:spAutoFit/>
          </a:bodyPr>
          <a:lstStyle/>
          <a:p>
            <a:r>
              <a:rPr lang="en-US" sz="1500" dirty="0">
                <a:latin typeface="Times New Roman" pitchFamily="18" charset="0"/>
                <a:cs typeface="Times New Roman" pitchFamily="18" charset="0"/>
              </a:rPr>
              <a:t>Find S*</a:t>
            </a:r>
          </a:p>
          <a:p>
            <a:r>
              <a:rPr lang="en-US" sz="1500" dirty="0">
                <a:latin typeface="Times New Roman" pitchFamily="18" charset="0"/>
                <a:cs typeface="Times New Roman" pitchFamily="18" charset="0"/>
              </a:rPr>
              <a:t>S* =  (         ) =        +  </a:t>
            </a:r>
          </a:p>
          <a:p>
            <a:r>
              <a:rPr lang="en-US" sz="1500" dirty="0">
                <a:latin typeface="Times New Roman" pitchFamily="18" charset="0"/>
                <a:cs typeface="Times New Roman" pitchFamily="18" charset="0"/>
              </a:rPr>
              <a:t>R* =  (         ) =         +   </a:t>
            </a:r>
          </a:p>
        </p:txBody>
      </p:sp>
      <p:sp>
        <p:nvSpPr>
          <p:cNvPr id="3074" name="Rectangle 2"/>
          <p:cNvSpPr>
            <a:spLocks noChangeArrowheads="1"/>
          </p:cNvSpPr>
          <p:nvPr/>
        </p:nvSpPr>
        <p:spPr bwMode="auto">
          <a:xfrm>
            <a:off x="1" y="0"/>
            <a:ext cx="138564" cy="284693"/>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endParaRPr lang="en-US"/>
          </a:p>
        </p:txBody>
      </p:sp>
      <p:pic>
        <p:nvPicPr>
          <p:cNvPr id="3073"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501975" y="2800350"/>
            <a:ext cx="383977" cy="285750"/>
          </a:xfrm>
          <a:prstGeom prst="rect">
            <a:avLst/>
          </a:prstGeom>
          <a:noFill/>
        </p:spPr>
      </p:pic>
      <p:sp>
        <p:nvSpPr>
          <p:cNvPr id="3077" name="Rectangle 5"/>
          <p:cNvSpPr>
            <a:spLocks noChangeArrowheads="1"/>
          </p:cNvSpPr>
          <p:nvPr/>
        </p:nvSpPr>
        <p:spPr bwMode="auto">
          <a:xfrm>
            <a:off x="1" y="0"/>
            <a:ext cx="138564" cy="284693"/>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endParaRPr lang="en-US"/>
          </a:p>
        </p:txBody>
      </p:sp>
      <p:pic>
        <p:nvPicPr>
          <p:cNvPr id="3076" name="Picture 4"/>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2228850" y="2800350"/>
            <a:ext cx="171450" cy="314325"/>
          </a:xfrm>
          <a:prstGeom prst="rect">
            <a:avLst/>
          </a:prstGeom>
          <a:noFill/>
        </p:spPr>
      </p:pic>
      <p:sp>
        <p:nvSpPr>
          <p:cNvPr id="3080" name="Rectangle 8"/>
          <p:cNvSpPr>
            <a:spLocks noChangeArrowheads="1"/>
          </p:cNvSpPr>
          <p:nvPr/>
        </p:nvSpPr>
        <p:spPr bwMode="auto">
          <a:xfrm>
            <a:off x="1" y="0"/>
            <a:ext cx="138564" cy="284693"/>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endParaRPr lang="en-US"/>
          </a:p>
        </p:txBody>
      </p:sp>
      <p:pic>
        <p:nvPicPr>
          <p:cNvPr id="3079" name="Picture 7"/>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2743201" y="2806699"/>
            <a:ext cx="342901" cy="279401"/>
          </a:xfrm>
          <a:prstGeom prst="rect">
            <a:avLst/>
          </a:prstGeom>
          <a:noFill/>
        </p:spPr>
      </p:pic>
      <p:sp>
        <p:nvSpPr>
          <p:cNvPr id="3081" name="Rectangle 9"/>
          <p:cNvSpPr>
            <a:spLocks noChangeArrowheads="1"/>
          </p:cNvSpPr>
          <p:nvPr/>
        </p:nvSpPr>
        <p:spPr bwMode="auto">
          <a:xfrm>
            <a:off x="1" y="500063"/>
            <a:ext cx="138564" cy="284693"/>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defTabSz="685800" fontAlgn="base">
              <a:spcBef>
                <a:spcPct val="0"/>
              </a:spcBef>
              <a:spcAft>
                <a:spcPct val="0"/>
              </a:spcAft>
            </a:pPr>
            <a:endParaRPr lang="en-US" dirty="0">
              <a:latin typeface="Arial" pitchFamily="34" charset="0"/>
              <a:cs typeface="Arial" pitchFamily="34" charset="0"/>
            </a:endParaRPr>
          </a:p>
        </p:txBody>
      </p:sp>
      <p:sp>
        <p:nvSpPr>
          <p:cNvPr id="3083" name="Rectangle 11"/>
          <p:cNvSpPr>
            <a:spLocks noChangeArrowheads="1"/>
          </p:cNvSpPr>
          <p:nvPr/>
        </p:nvSpPr>
        <p:spPr bwMode="auto">
          <a:xfrm>
            <a:off x="1" y="0"/>
            <a:ext cx="138564" cy="284693"/>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endParaRPr lang="en-US"/>
          </a:p>
        </p:txBody>
      </p:sp>
      <p:pic>
        <p:nvPicPr>
          <p:cNvPr id="3082" name="Picture 10"/>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1485901" y="3028950"/>
            <a:ext cx="436418" cy="228600"/>
          </a:xfrm>
          <a:prstGeom prst="rect">
            <a:avLst/>
          </a:prstGeom>
          <a:noFill/>
        </p:spPr>
      </p:pic>
      <p:sp>
        <p:nvSpPr>
          <p:cNvPr id="3084" name="Rectangle 12"/>
          <p:cNvSpPr>
            <a:spLocks noChangeArrowheads="1"/>
          </p:cNvSpPr>
          <p:nvPr/>
        </p:nvSpPr>
        <p:spPr bwMode="auto">
          <a:xfrm>
            <a:off x="1" y="500063"/>
            <a:ext cx="138564" cy="284693"/>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defTabSz="685800" fontAlgn="base">
              <a:spcBef>
                <a:spcPct val="0"/>
              </a:spcBef>
              <a:spcAft>
                <a:spcPct val="0"/>
              </a:spcAft>
            </a:pPr>
            <a:endParaRPr lang="en-US" dirty="0">
              <a:latin typeface="Arial" pitchFamily="34" charset="0"/>
              <a:cs typeface="Arial" pitchFamily="34" charset="0"/>
            </a:endParaRPr>
          </a:p>
        </p:txBody>
      </p:sp>
      <p:sp>
        <p:nvSpPr>
          <p:cNvPr id="3086" name="Rectangle 14"/>
          <p:cNvSpPr>
            <a:spLocks noChangeArrowheads="1"/>
          </p:cNvSpPr>
          <p:nvPr/>
        </p:nvSpPr>
        <p:spPr bwMode="auto">
          <a:xfrm>
            <a:off x="1" y="0"/>
            <a:ext cx="138564" cy="284693"/>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endParaRPr lang="en-US"/>
          </a:p>
        </p:txBody>
      </p:sp>
      <p:pic>
        <p:nvPicPr>
          <p:cNvPr id="3085" name="Picture 13"/>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2228852" y="3028950"/>
            <a:ext cx="149369" cy="328613"/>
          </a:xfrm>
          <a:prstGeom prst="rect">
            <a:avLst/>
          </a:prstGeom>
          <a:noFill/>
        </p:spPr>
      </p:pic>
      <p:sp>
        <p:nvSpPr>
          <p:cNvPr id="3087" name="Rectangle 15"/>
          <p:cNvSpPr>
            <a:spLocks noChangeArrowheads="1"/>
          </p:cNvSpPr>
          <p:nvPr/>
        </p:nvSpPr>
        <p:spPr bwMode="auto">
          <a:xfrm>
            <a:off x="1" y="500063"/>
            <a:ext cx="138564" cy="284693"/>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defTabSz="685800" fontAlgn="base">
              <a:spcBef>
                <a:spcPct val="0"/>
              </a:spcBef>
              <a:spcAft>
                <a:spcPct val="0"/>
              </a:spcAft>
            </a:pPr>
            <a:endParaRPr lang="en-US" dirty="0">
              <a:latin typeface="Arial" pitchFamily="34" charset="0"/>
              <a:cs typeface="Arial" pitchFamily="34" charset="0"/>
            </a:endParaRPr>
          </a:p>
        </p:txBody>
      </p:sp>
      <p:pic>
        <p:nvPicPr>
          <p:cNvPr id="35" name="Picture 7"/>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2800351" y="3028950"/>
            <a:ext cx="342901" cy="279401"/>
          </a:xfrm>
          <a:prstGeom prst="rect">
            <a:avLst/>
          </a:prstGeom>
          <a:noFill/>
        </p:spPr>
      </p:pic>
      <p:sp>
        <p:nvSpPr>
          <p:cNvPr id="36" name="TextBox 35"/>
          <p:cNvSpPr txBox="1"/>
          <p:nvPr/>
        </p:nvSpPr>
        <p:spPr>
          <a:xfrm>
            <a:off x="742951" y="3371851"/>
            <a:ext cx="5952335" cy="1685077"/>
          </a:xfrm>
          <a:prstGeom prst="rect">
            <a:avLst/>
          </a:prstGeom>
          <a:noFill/>
        </p:spPr>
        <p:txBody>
          <a:bodyPr wrap="none" lIns="68580" tIns="34290" rIns="68580" bIns="34290" rtlCol="0">
            <a:spAutoFit/>
          </a:bodyPr>
          <a:lstStyle/>
          <a:p>
            <a:pPr algn="just"/>
            <a:r>
              <a:rPr lang="en-US" sz="1500" b="1" dirty="0">
                <a:latin typeface="Times New Roman" pitchFamily="18" charset="0"/>
                <a:cs typeface="Times New Roman" pitchFamily="18" charset="0"/>
              </a:rPr>
              <a:t>Case 1)</a:t>
            </a:r>
            <a:r>
              <a:rPr lang="en-US" sz="1500" dirty="0">
                <a:latin typeface="Times New Roman" pitchFamily="18" charset="0"/>
                <a:cs typeface="Times New Roman" pitchFamily="18" charset="0"/>
              </a:rPr>
              <a:t>  When CLK = O , value of S* = 1 , R* =1</a:t>
            </a:r>
          </a:p>
          <a:p>
            <a:pPr algn="just"/>
            <a:r>
              <a:rPr lang="en-US" sz="1500" b="1" dirty="0">
                <a:latin typeface="Times New Roman" pitchFamily="18" charset="0"/>
                <a:cs typeface="Times New Roman" pitchFamily="18" charset="0"/>
              </a:rPr>
              <a:t>Case 2)</a:t>
            </a:r>
            <a:r>
              <a:rPr lang="en-US" sz="1500" dirty="0">
                <a:latin typeface="Times New Roman" pitchFamily="18" charset="0"/>
                <a:cs typeface="Times New Roman" pitchFamily="18" charset="0"/>
              </a:rPr>
              <a:t> When CLK = 1 , value of S* = S¯ , R* =     </a:t>
            </a:r>
          </a:p>
          <a:p>
            <a:pPr algn="just"/>
            <a:r>
              <a:rPr lang="en-US" sz="1500" dirty="0">
                <a:latin typeface="Times New Roman" pitchFamily="18" charset="0"/>
                <a:cs typeface="Times New Roman" pitchFamily="18" charset="0"/>
              </a:rPr>
              <a:t>So when S=0 , R=0 then S* = 1 and R* =1 , so output is memory. </a:t>
            </a:r>
          </a:p>
          <a:p>
            <a:pPr algn="just"/>
            <a:r>
              <a:rPr lang="en-US" sz="1500" b="1" dirty="0">
                <a:latin typeface="Times New Roman" pitchFamily="18" charset="0"/>
                <a:cs typeface="Times New Roman" pitchFamily="18" charset="0"/>
              </a:rPr>
              <a:t>Case 3)</a:t>
            </a:r>
            <a:r>
              <a:rPr lang="en-US" sz="1500" dirty="0">
                <a:latin typeface="Times New Roman" pitchFamily="18" charset="0"/>
                <a:cs typeface="Times New Roman" pitchFamily="18" charset="0"/>
              </a:rPr>
              <a:t> When CLK = 1 , So when S=0 , R=1, then value of S* = 1, R*=0 , </a:t>
            </a:r>
          </a:p>
          <a:p>
            <a:pPr algn="just"/>
            <a:r>
              <a:rPr lang="en-US" sz="1500" dirty="0">
                <a:latin typeface="Times New Roman" pitchFamily="18" charset="0"/>
                <a:cs typeface="Times New Roman" pitchFamily="18" charset="0"/>
              </a:rPr>
              <a:t>Output is 0 and 1 .</a:t>
            </a:r>
          </a:p>
          <a:p>
            <a:pPr algn="just"/>
            <a:r>
              <a:rPr lang="en-US" sz="1500" b="1" dirty="0">
                <a:latin typeface="Times New Roman" pitchFamily="18" charset="0"/>
                <a:cs typeface="Times New Roman" pitchFamily="18" charset="0"/>
              </a:rPr>
              <a:t>Case 4)</a:t>
            </a:r>
            <a:r>
              <a:rPr lang="en-US" sz="1500" dirty="0">
                <a:latin typeface="Times New Roman" pitchFamily="18" charset="0"/>
                <a:cs typeface="Times New Roman" pitchFamily="18" charset="0"/>
              </a:rPr>
              <a:t> When CLK =1 , S=1, R=0 , then S* = 0 , R*=1, output is 1 and 0.</a:t>
            </a:r>
          </a:p>
          <a:p>
            <a:pPr algn="just"/>
            <a:r>
              <a:rPr lang="en-US" sz="1500" b="1" dirty="0">
                <a:latin typeface="Times New Roman" pitchFamily="18" charset="0"/>
                <a:cs typeface="Times New Roman" pitchFamily="18" charset="0"/>
              </a:rPr>
              <a:t>Case 5)</a:t>
            </a:r>
            <a:r>
              <a:rPr lang="en-US" sz="1500" dirty="0">
                <a:latin typeface="Times New Roman" pitchFamily="18" charset="0"/>
                <a:cs typeface="Times New Roman" pitchFamily="18" charset="0"/>
              </a:rPr>
              <a:t> When CLK = 1 , S*=R*=0 , so when S=R=1 , output is not valid. </a:t>
            </a:r>
          </a:p>
        </p:txBody>
      </p:sp>
      <p:pic>
        <p:nvPicPr>
          <p:cNvPr id="37" name="Picture 13"/>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4594082" y="3600450"/>
            <a:ext cx="149369" cy="328613"/>
          </a:xfrm>
          <a:prstGeom prst="rect">
            <a:avLst/>
          </a:prstGeom>
          <a:noFill/>
        </p:spPr>
      </p:pic>
      <p:graphicFrame>
        <p:nvGraphicFramePr>
          <p:cNvPr id="33" name="Table 32"/>
          <p:cNvGraphicFramePr>
            <a:graphicFrameLocks noGrp="1"/>
          </p:cNvGraphicFramePr>
          <p:nvPr/>
        </p:nvGraphicFramePr>
        <p:xfrm>
          <a:off x="4191000" y="591502"/>
          <a:ext cx="2819400" cy="2589848"/>
        </p:xfrm>
        <a:graphic>
          <a:graphicData uri="http://schemas.openxmlformats.org/drawingml/2006/table">
            <a:tbl>
              <a:tblPr firstRow="1" bandRow="1">
                <a:tableStyleId>{5C22544A-7EE6-4342-B048-85BDC9FD1C3A}</a:tableStyleId>
              </a:tblPr>
              <a:tblGrid>
                <a:gridCol w="503464">
                  <a:extLst>
                    <a:ext uri="{9D8B030D-6E8A-4147-A177-3AD203B41FA5}">
                      <a16:colId xmlns:a16="http://schemas.microsoft.com/office/drawing/2014/main" val="20000"/>
                    </a:ext>
                  </a:extLst>
                </a:gridCol>
                <a:gridCol w="453118">
                  <a:extLst>
                    <a:ext uri="{9D8B030D-6E8A-4147-A177-3AD203B41FA5}">
                      <a16:colId xmlns:a16="http://schemas.microsoft.com/office/drawing/2014/main" val="20001"/>
                    </a:ext>
                  </a:extLst>
                </a:gridCol>
                <a:gridCol w="604157">
                  <a:extLst>
                    <a:ext uri="{9D8B030D-6E8A-4147-A177-3AD203B41FA5}">
                      <a16:colId xmlns:a16="http://schemas.microsoft.com/office/drawing/2014/main" val="20002"/>
                    </a:ext>
                  </a:extLst>
                </a:gridCol>
                <a:gridCol w="604157">
                  <a:extLst>
                    <a:ext uri="{9D8B030D-6E8A-4147-A177-3AD203B41FA5}">
                      <a16:colId xmlns:a16="http://schemas.microsoft.com/office/drawing/2014/main" val="20003"/>
                    </a:ext>
                  </a:extLst>
                </a:gridCol>
                <a:gridCol w="654504">
                  <a:extLst>
                    <a:ext uri="{9D8B030D-6E8A-4147-A177-3AD203B41FA5}">
                      <a16:colId xmlns:a16="http://schemas.microsoft.com/office/drawing/2014/main" val="20004"/>
                    </a:ext>
                  </a:extLst>
                </a:gridCol>
              </a:tblGrid>
              <a:tr h="762953">
                <a:tc>
                  <a:txBody>
                    <a:bodyPr/>
                    <a:lstStyle/>
                    <a:p>
                      <a:pPr algn="ctr"/>
                      <a:r>
                        <a:rPr lang="en-US" sz="1500" dirty="0">
                          <a:solidFill>
                            <a:schemeClr val="tx1"/>
                          </a:solidFill>
                          <a:latin typeface="Times New Roman" pitchFamily="18" charset="0"/>
                          <a:cs typeface="Times New Roman" pitchFamily="18" charset="0"/>
                        </a:rPr>
                        <a:t>CLK</a:t>
                      </a:r>
                    </a:p>
                  </a:txBody>
                  <a:tcPr marL="68580" marR="68580" marT="34290" marB="34290"/>
                </a:tc>
                <a:tc>
                  <a:txBody>
                    <a:bodyPr/>
                    <a:lstStyle/>
                    <a:p>
                      <a:pPr algn="ctr"/>
                      <a:r>
                        <a:rPr lang="en-US" sz="1500" dirty="0">
                          <a:solidFill>
                            <a:schemeClr val="tx1"/>
                          </a:solidFill>
                          <a:latin typeface="Times New Roman" pitchFamily="18" charset="0"/>
                          <a:cs typeface="Times New Roman" pitchFamily="18" charset="0"/>
                        </a:rPr>
                        <a:t>S</a:t>
                      </a:r>
                    </a:p>
                  </a:txBody>
                  <a:tcPr marL="68580" marR="68580" marT="34290" marB="34290"/>
                </a:tc>
                <a:tc>
                  <a:txBody>
                    <a:bodyPr/>
                    <a:lstStyle/>
                    <a:p>
                      <a:pPr algn="ctr"/>
                      <a:r>
                        <a:rPr lang="en-US" sz="1500" dirty="0">
                          <a:solidFill>
                            <a:schemeClr val="tx1"/>
                          </a:solidFill>
                          <a:latin typeface="Times New Roman" pitchFamily="18" charset="0"/>
                          <a:cs typeface="Times New Roman" pitchFamily="18" charset="0"/>
                        </a:rPr>
                        <a:t>R</a:t>
                      </a:r>
                    </a:p>
                  </a:txBody>
                  <a:tcPr marL="68580" marR="68580" marT="34290" marB="34290"/>
                </a:tc>
                <a:tc>
                  <a:txBody>
                    <a:bodyPr/>
                    <a:lstStyle/>
                    <a:p>
                      <a:pPr algn="ctr"/>
                      <a:r>
                        <a:rPr lang="en-US" sz="1500" dirty="0">
                          <a:solidFill>
                            <a:schemeClr val="tx1"/>
                          </a:solidFill>
                          <a:latin typeface="Times New Roman" pitchFamily="18" charset="0"/>
                          <a:cs typeface="Times New Roman" pitchFamily="18" charset="0"/>
                        </a:rPr>
                        <a:t>Q</a:t>
                      </a:r>
                    </a:p>
                  </a:txBody>
                  <a:tcPr marL="68580" marR="68580" marT="34290" marB="34290"/>
                </a:tc>
                <a:tc>
                  <a:txBody>
                    <a:bodyPr/>
                    <a:lstStyle/>
                    <a:p>
                      <a:pPr algn="ctr"/>
                      <a:r>
                        <a:rPr lang="en-US" sz="1500" dirty="0">
                          <a:solidFill>
                            <a:schemeClr val="tx1"/>
                          </a:solidFill>
                          <a:latin typeface="Times New Roman" pitchFamily="18" charset="0"/>
                          <a:cs typeface="Times New Roman" pitchFamily="18" charset="0"/>
                        </a:rPr>
                        <a:t>¯</a:t>
                      </a:r>
                    </a:p>
                  </a:txBody>
                  <a:tcPr marL="68580" marR="68580" marT="34290" marB="34290"/>
                </a:tc>
                <a:extLst>
                  <a:ext uri="{0D108BD9-81ED-4DB2-BD59-A6C34878D82A}">
                    <a16:rowId xmlns:a16="http://schemas.microsoft.com/office/drawing/2014/main" val="10000"/>
                  </a:ext>
                </a:extLst>
              </a:tr>
              <a:tr h="323850">
                <a:tc>
                  <a:txBody>
                    <a:bodyPr/>
                    <a:lstStyle/>
                    <a:p>
                      <a:pPr algn="ctr"/>
                      <a:r>
                        <a:rPr lang="en-US" sz="1500" b="1" dirty="0">
                          <a:latin typeface="Times New Roman" pitchFamily="18" charset="0"/>
                          <a:cs typeface="Times New Roman" pitchFamily="18" charset="0"/>
                        </a:rPr>
                        <a:t>0</a:t>
                      </a:r>
                    </a:p>
                  </a:txBody>
                  <a:tcPr marL="68580" marR="68580" marT="34290" marB="34290"/>
                </a:tc>
                <a:tc>
                  <a:txBody>
                    <a:bodyPr/>
                    <a:lstStyle/>
                    <a:p>
                      <a:pPr algn="ctr"/>
                      <a:r>
                        <a:rPr lang="en-US" sz="1500" b="1" dirty="0">
                          <a:latin typeface="Times New Roman" pitchFamily="18" charset="0"/>
                          <a:cs typeface="Times New Roman" pitchFamily="18" charset="0"/>
                        </a:rPr>
                        <a:t>×</a:t>
                      </a:r>
                    </a:p>
                  </a:txBody>
                  <a:tcPr marL="68580" marR="68580" marT="34290" marB="34290"/>
                </a:tc>
                <a:tc>
                  <a:txBody>
                    <a:bodyPr/>
                    <a:lstStyle/>
                    <a:p>
                      <a:pPr algn="ctr"/>
                      <a:r>
                        <a:rPr lang="en-US" sz="1500" b="1" dirty="0">
                          <a:latin typeface="Times New Roman" pitchFamily="18" charset="0"/>
                          <a:cs typeface="Times New Roman" pitchFamily="18" charset="0"/>
                        </a:rPr>
                        <a:t>×</a:t>
                      </a:r>
                    </a:p>
                  </a:txBody>
                  <a:tcPr marL="68580" marR="68580" marT="34290" marB="34290"/>
                </a:tc>
                <a:tc gridSpan="2">
                  <a:txBody>
                    <a:bodyPr/>
                    <a:lstStyle/>
                    <a:p>
                      <a:pPr algn="ctr"/>
                      <a:r>
                        <a:rPr lang="en-US" sz="1500" b="1" dirty="0">
                          <a:latin typeface="Times New Roman" pitchFamily="18" charset="0"/>
                          <a:cs typeface="Times New Roman" pitchFamily="18" charset="0"/>
                        </a:rPr>
                        <a:t>Memory</a:t>
                      </a:r>
                    </a:p>
                  </a:txBody>
                  <a:tcPr marL="68580" marR="68580" marT="34290" marB="34290"/>
                </a:tc>
                <a:tc hMerge="1">
                  <a:txBody>
                    <a:bodyPr/>
                    <a:lstStyle/>
                    <a:p>
                      <a:endParaRPr lang="en-US"/>
                    </a:p>
                  </a:txBody>
                  <a:tcPr/>
                </a:tc>
                <a:extLst>
                  <a:ext uri="{0D108BD9-81ED-4DB2-BD59-A6C34878D82A}">
                    <a16:rowId xmlns:a16="http://schemas.microsoft.com/office/drawing/2014/main" val="10001"/>
                  </a:ext>
                </a:extLst>
              </a:tr>
              <a:tr h="323850">
                <a:tc>
                  <a:txBody>
                    <a:bodyPr/>
                    <a:lstStyle/>
                    <a:p>
                      <a:pPr algn="ctr"/>
                      <a:r>
                        <a:rPr lang="en-US" sz="1500" b="1" dirty="0">
                          <a:latin typeface="Times New Roman" pitchFamily="18" charset="0"/>
                          <a:cs typeface="Times New Roman" pitchFamily="18" charset="0"/>
                        </a:rPr>
                        <a:t>1</a:t>
                      </a:r>
                    </a:p>
                  </a:txBody>
                  <a:tcPr marL="68580" marR="68580" marT="34290" marB="34290"/>
                </a:tc>
                <a:tc>
                  <a:txBody>
                    <a:bodyPr/>
                    <a:lstStyle/>
                    <a:p>
                      <a:pPr algn="ctr"/>
                      <a:r>
                        <a:rPr lang="en-US" sz="1500" b="1" dirty="0">
                          <a:latin typeface="Times New Roman" pitchFamily="18" charset="0"/>
                          <a:cs typeface="Times New Roman" pitchFamily="18" charset="0"/>
                        </a:rPr>
                        <a:t>0</a:t>
                      </a:r>
                    </a:p>
                  </a:txBody>
                  <a:tcPr marL="68580" marR="68580" marT="34290" marB="34290"/>
                </a:tc>
                <a:tc>
                  <a:txBody>
                    <a:bodyPr/>
                    <a:lstStyle/>
                    <a:p>
                      <a:pPr algn="ctr"/>
                      <a:r>
                        <a:rPr lang="en-US" sz="1500" b="1" dirty="0">
                          <a:latin typeface="Times New Roman" pitchFamily="18" charset="0"/>
                          <a:cs typeface="Times New Roman" pitchFamily="18" charset="0"/>
                        </a:rPr>
                        <a:t>0</a:t>
                      </a:r>
                    </a:p>
                  </a:txBody>
                  <a:tcPr marL="68580" marR="68580" marT="34290" marB="34290"/>
                </a:tc>
                <a:tc gridSpan="2">
                  <a:txBody>
                    <a:bodyPr/>
                    <a:lstStyle/>
                    <a:p>
                      <a:pPr algn="ctr"/>
                      <a:r>
                        <a:rPr lang="en-US" sz="1500" b="1" dirty="0">
                          <a:latin typeface="Times New Roman" pitchFamily="18" charset="0"/>
                          <a:cs typeface="Times New Roman" pitchFamily="18" charset="0"/>
                        </a:rPr>
                        <a:t>Memory</a:t>
                      </a:r>
                    </a:p>
                  </a:txBody>
                  <a:tcPr marL="68580" marR="68580" marT="34290" marB="34290"/>
                </a:tc>
                <a:tc hMerge="1">
                  <a:txBody>
                    <a:bodyPr/>
                    <a:lstStyle/>
                    <a:p>
                      <a:endParaRPr lang="en-US"/>
                    </a:p>
                  </a:txBody>
                  <a:tcPr/>
                </a:tc>
                <a:extLst>
                  <a:ext uri="{0D108BD9-81ED-4DB2-BD59-A6C34878D82A}">
                    <a16:rowId xmlns:a16="http://schemas.microsoft.com/office/drawing/2014/main" val="10002"/>
                  </a:ext>
                </a:extLst>
              </a:tr>
              <a:tr h="323850">
                <a:tc>
                  <a:txBody>
                    <a:bodyPr/>
                    <a:lstStyle/>
                    <a:p>
                      <a:pPr algn="ctr"/>
                      <a:r>
                        <a:rPr lang="en-US" sz="1500" b="1" dirty="0">
                          <a:latin typeface="Times New Roman" pitchFamily="18" charset="0"/>
                          <a:cs typeface="Times New Roman" pitchFamily="18" charset="0"/>
                        </a:rPr>
                        <a:t>1</a:t>
                      </a:r>
                    </a:p>
                  </a:txBody>
                  <a:tcPr marL="68580" marR="68580" marT="34290" marB="34290"/>
                </a:tc>
                <a:tc>
                  <a:txBody>
                    <a:bodyPr/>
                    <a:lstStyle/>
                    <a:p>
                      <a:pPr algn="ctr"/>
                      <a:r>
                        <a:rPr lang="en-US" sz="1500" b="1" dirty="0">
                          <a:latin typeface="Times New Roman" pitchFamily="18" charset="0"/>
                          <a:cs typeface="Times New Roman" pitchFamily="18" charset="0"/>
                        </a:rPr>
                        <a:t>0</a:t>
                      </a:r>
                    </a:p>
                  </a:txBody>
                  <a:tcPr marL="68580" marR="68580" marT="34290" marB="34290"/>
                </a:tc>
                <a:tc>
                  <a:txBody>
                    <a:bodyPr/>
                    <a:lstStyle/>
                    <a:p>
                      <a:pPr algn="ctr"/>
                      <a:r>
                        <a:rPr lang="en-US" sz="1500" b="1" dirty="0">
                          <a:latin typeface="Times New Roman" pitchFamily="18" charset="0"/>
                          <a:cs typeface="Times New Roman" pitchFamily="18" charset="0"/>
                        </a:rPr>
                        <a:t>1</a:t>
                      </a:r>
                    </a:p>
                  </a:txBody>
                  <a:tcPr marL="68580" marR="68580" marT="34290" marB="34290"/>
                </a:tc>
                <a:tc>
                  <a:txBody>
                    <a:bodyPr/>
                    <a:lstStyle/>
                    <a:p>
                      <a:pPr algn="ctr"/>
                      <a:r>
                        <a:rPr lang="en-US" sz="1500" b="1" dirty="0">
                          <a:latin typeface="Times New Roman" pitchFamily="18" charset="0"/>
                          <a:cs typeface="Times New Roman" pitchFamily="18" charset="0"/>
                        </a:rPr>
                        <a:t>0</a:t>
                      </a:r>
                    </a:p>
                  </a:txBody>
                  <a:tcPr marL="68580" marR="68580" marT="34290" marB="34290"/>
                </a:tc>
                <a:tc>
                  <a:txBody>
                    <a:bodyPr/>
                    <a:lstStyle/>
                    <a:p>
                      <a:pPr algn="ctr"/>
                      <a:r>
                        <a:rPr lang="en-US" sz="1500" b="1" dirty="0">
                          <a:latin typeface="Times New Roman" pitchFamily="18" charset="0"/>
                          <a:cs typeface="Times New Roman" pitchFamily="18" charset="0"/>
                        </a:rPr>
                        <a:t>1</a:t>
                      </a:r>
                    </a:p>
                  </a:txBody>
                  <a:tcPr marL="68580" marR="68580" marT="34290" marB="34290"/>
                </a:tc>
                <a:extLst>
                  <a:ext uri="{0D108BD9-81ED-4DB2-BD59-A6C34878D82A}">
                    <a16:rowId xmlns:a16="http://schemas.microsoft.com/office/drawing/2014/main" val="10003"/>
                  </a:ext>
                </a:extLst>
              </a:tr>
              <a:tr h="323850">
                <a:tc>
                  <a:txBody>
                    <a:bodyPr/>
                    <a:lstStyle/>
                    <a:p>
                      <a:pPr algn="ctr"/>
                      <a:r>
                        <a:rPr lang="en-US" sz="1500" b="1" dirty="0">
                          <a:latin typeface="Times New Roman" pitchFamily="18" charset="0"/>
                          <a:cs typeface="Times New Roman" pitchFamily="18" charset="0"/>
                        </a:rPr>
                        <a:t>1</a:t>
                      </a:r>
                    </a:p>
                  </a:txBody>
                  <a:tcPr marL="68580" marR="68580" marT="34290" marB="34290"/>
                </a:tc>
                <a:tc>
                  <a:txBody>
                    <a:bodyPr/>
                    <a:lstStyle/>
                    <a:p>
                      <a:pPr algn="ctr"/>
                      <a:r>
                        <a:rPr lang="en-US" sz="1500" b="1" dirty="0">
                          <a:latin typeface="Times New Roman" pitchFamily="18" charset="0"/>
                          <a:cs typeface="Times New Roman" pitchFamily="18" charset="0"/>
                        </a:rPr>
                        <a:t>1</a:t>
                      </a:r>
                    </a:p>
                  </a:txBody>
                  <a:tcPr marL="68580" marR="68580" marT="34290" marB="34290"/>
                </a:tc>
                <a:tc>
                  <a:txBody>
                    <a:bodyPr/>
                    <a:lstStyle/>
                    <a:p>
                      <a:pPr algn="ctr"/>
                      <a:r>
                        <a:rPr lang="en-US" sz="1500" b="1" dirty="0">
                          <a:latin typeface="Times New Roman" pitchFamily="18" charset="0"/>
                          <a:cs typeface="Times New Roman" pitchFamily="18" charset="0"/>
                        </a:rPr>
                        <a:t>0</a:t>
                      </a:r>
                    </a:p>
                  </a:txBody>
                  <a:tcPr marL="68580" marR="68580" marT="34290" marB="34290"/>
                </a:tc>
                <a:tc>
                  <a:txBody>
                    <a:bodyPr/>
                    <a:lstStyle/>
                    <a:p>
                      <a:pPr algn="ctr"/>
                      <a:r>
                        <a:rPr lang="en-US" sz="1500" b="1" dirty="0">
                          <a:latin typeface="Times New Roman" pitchFamily="18" charset="0"/>
                          <a:cs typeface="Times New Roman" pitchFamily="18" charset="0"/>
                        </a:rPr>
                        <a:t>1</a:t>
                      </a:r>
                    </a:p>
                  </a:txBody>
                  <a:tcPr marL="68580" marR="68580" marT="34290" marB="34290"/>
                </a:tc>
                <a:tc>
                  <a:txBody>
                    <a:bodyPr/>
                    <a:lstStyle/>
                    <a:p>
                      <a:pPr algn="ctr"/>
                      <a:r>
                        <a:rPr lang="en-US" sz="1500" b="1" dirty="0">
                          <a:latin typeface="Times New Roman" pitchFamily="18" charset="0"/>
                          <a:cs typeface="Times New Roman" pitchFamily="18" charset="0"/>
                        </a:rPr>
                        <a:t>0</a:t>
                      </a:r>
                    </a:p>
                  </a:txBody>
                  <a:tcPr marL="68580" marR="68580" marT="34290" marB="34290"/>
                </a:tc>
                <a:extLst>
                  <a:ext uri="{0D108BD9-81ED-4DB2-BD59-A6C34878D82A}">
                    <a16:rowId xmlns:a16="http://schemas.microsoft.com/office/drawing/2014/main" val="10004"/>
                  </a:ext>
                </a:extLst>
              </a:tr>
              <a:tr h="531495">
                <a:tc>
                  <a:txBody>
                    <a:bodyPr/>
                    <a:lstStyle/>
                    <a:p>
                      <a:pPr algn="ctr"/>
                      <a:r>
                        <a:rPr lang="en-US" sz="1500" b="1" dirty="0">
                          <a:latin typeface="Times New Roman" pitchFamily="18" charset="0"/>
                          <a:cs typeface="Times New Roman" pitchFamily="18" charset="0"/>
                        </a:rPr>
                        <a:t>1</a:t>
                      </a:r>
                    </a:p>
                  </a:txBody>
                  <a:tcPr marL="68580" marR="68580" marT="34290" marB="34290"/>
                </a:tc>
                <a:tc>
                  <a:txBody>
                    <a:bodyPr/>
                    <a:lstStyle/>
                    <a:p>
                      <a:pPr algn="ctr"/>
                      <a:r>
                        <a:rPr lang="en-US" sz="1500" b="1" dirty="0">
                          <a:latin typeface="Times New Roman" pitchFamily="18" charset="0"/>
                          <a:cs typeface="Times New Roman" pitchFamily="18" charset="0"/>
                        </a:rPr>
                        <a:t>1</a:t>
                      </a:r>
                    </a:p>
                  </a:txBody>
                  <a:tcPr marL="68580" marR="68580" marT="34290" marB="34290"/>
                </a:tc>
                <a:tc>
                  <a:txBody>
                    <a:bodyPr/>
                    <a:lstStyle/>
                    <a:p>
                      <a:pPr algn="ctr"/>
                      <a:r>
                        <a:rPr lang="en-US" sz="1500" b="1" dirty="0">
                          <a:latin typeface="Times New Roman" pitchFamily="18" charset="0"/>
                          <a:cs typeface="Times New Roman" pitchFamily="18" charset="0"/>
                        </a:rPr>
                        <a:t>1</a:t>
                      </a:r>
                    </a:p>
                  </a:txBody>
                  <a:tcPr marL="68580" marR="68580" marT="34290" marB="34290"/>
                </a:tc>
                <a:tc gridSpan="2">
                  <a:txBody>
                    <a:bodyPr/>
                    <a:lstStyle/>
                    <a:p>
                      <a:r>
                        <a:rPr lang="en-US" sz="1500" b="1" dirty="0">
                          <a:latin typeface="Times New Roman" pitchFamily="18" charset="0"/>
                          <a:cs typeface="Times New Roman" pitchFamily="18" charset="0"/>
                        </a:rPr>
                        <a:t>      Not used</a:t>
                      </a:r>
                    </a:p>
                  </a:txBody>
                  <a:tcPr marL="68580" marR="68580" marT="34290" marB="34290"/>
                </a:tc>
                <a:tc hMerge="1">
                  <a:txBody>
                    <a:bodyPr/>
                    <a:lstStyle/>
                    <a:p>
                      <a:endParaRPr lang="en-US"/>
                    </a:p>
                  </a:txBody>
                  <a:tcPr/>
                </a:tc>
                <a:extLst>
                  <a:ext uri="{0D108BD9-81ED-4DB2-BD59-A6C34878D82A}">
                    <a16:rowId xmlns:a16="http://schemas.microsoft.com/office/drawing/2014/main" val="10005"/>
                  </a:ext>
                </a:extLst>
              </a:tr>
            </a:tbl>
          </a:graphicData>
        </a:graphic>
      </p:graphicFrame>
      <p:sp>
        <p:nvSpPr>
          <p:cNvPr id="34" name="TextBox 33"/>
          <p:cNvSpPr txBox="1"/>
          <p:nvPr/>
        </p:nvSpPr>
        <p:spPr>
          <a:xfrm>
            <a:off x="6496683" y="666750"/>
            <a:ext cx="361317" cy="300082"/>
          </a:xfrm>
          <a:prstGeom prst="rect">
            <a:avLst/>
          </a:prstGeom>
          <a:noFill/>
        </p:spPr>
        <p:txBody>
          <a:bodyPr wrap="none" lIns="68580" tIns="34290" rIns="68580" bIns="34290" rtlCol="0">
            <a:spAutoFit/>
          </a:bodyPr>
          <a:lstStyle/>
          <a:p>
            <a:r>
              <a:rPr lang="en-US" sz="1200" b="1" dirty="0"/>
              <a:t> </a:t>
            </a:r>
            <a:r>
              <a:rPr lang="en-US" sz="1500" b="1" dirty="0">
                <a:latin typeface="Times New Roman" pitchFamily="18" charset="0"/>
                <a:cs typeface="Times New Roman" pitchFamily="18" charset="0"/>
              </a:rPr>
              <a:t>Q</a:t>
            </a:r>
            <a:r>
              <a:rPr lang="en-US" sz="1200" b="1" dirty="0">
                <a:latin typeface="Times New Roman" pitchFamily="18" charset="0"/>
                <a:cs typeface="Times New Roman" pitchFamily="18" charset="0"/>
              </a:rPr>
              <a:t> </a:t>
            </a:r>
          </a:p>
        </p:txBody>
      </p:sp>
    </p:spTree>
    <p:extLst>
      <p:ext uri="{BB962C8B-B14F-4D97-AF65-F5344CB8AC3E}">
        <p14:creationId xmlns:p14="http://schemas.microsoft.com/office/powerpoint/2010/main" val="964319631"/>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nodePh="1">
                                  <p:stCondLst>
                                    <p:cond delay="0"/>
                                  </p:stCondLst>
                                  <p:endCondLst>
                                    <p:cond evt="begin" delay="0">
                                      <p:tn val="11"/>
                                    </p:cond>
                                  </p:end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2000"/>
                                        <p:tgtEl>
                                          <p:spTgt spid="10">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6">
                                            <p:txEl>
                                              <p:pRg st="0" end="0"/>
                                            </p:txEl>
                                          </p:spTgt>
                                        </p:tgtEl>
                                        <p:attrNameLst>
                                          <p:attrName>style.visibility</p:attrName>
                                        </p:attrNameLst>
                                      </p:cBhvr>
                                      <p:to>
                                        <p:strVal val="visible"/>
                                      </p:to>
                                    </p:set>
                                    <p:animEffect transition="in" filter="fade">
                                      <p:cBhvr>
                                        <p:cTn id="18" dur="2000"/>
                                        <p:tgtEl>
                                          <p:spTgt spid="36">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6">
                                            <p:txEl>
                                              <p:pRg st="1" end="1"/>
                                            </p:txEl>
                                          </p:spTgt>
                                        </p:tgtEl>
                                        <p:attrNameLst>
                                          <p:attrName>style.visibility</p:attrName>
                                        </p:attrNameLst>
                                      </p:cBhvr>
                                      <p:to>
                                        <p:strVal val="visible"/>
                                      </p:to>
                                    </p:set>
                                    <p:animEffect transition="in" filter="fade">
                                      <p:cBhvr>
                                        <p:cTn id="23" dur="2000"/>
                                        <p:tgtEl>
                                          <p:spTgt spid="36">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6">
                                            <p:txEl>
                                              <p:pRg st="2" end="2"/>
                                            </p:txEl>
                                          </p:spTgt>
                                        </p:tgtEl>
                                        <p:attrNameLst>
                                          <p:attrName>style.visibility</p:attrName>
                                        </p:attrNameLst>
                                      </p:cBhvr>
                                      <p:to>
                                        <p:strVal val="visible"/>
                                      </p:to>
                                    </p:set>
                                    <p:animEffect transition="in" filter="fade">
                                      <p:cBhvr>
                                        <p:cTn id="28" dur="2000"/>
                                        <p:tgtEl>
                                          <p:spTgt spid="36">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6">
                                            <p:txEl>
                                              <p:pRg st="3" end="3"/>
                                            </p:txEl>
                                          </p:spTgt>
                                        </p:tgtEl>
                                        <p:attrNameLst>
                                          <p:attrName>style.visibility</p:attrName>
                                        </p:attrNameLst>
                                      </p:cBhvr>
                                      <p:to>
                                        <p:strVal val="visible"/>
                                      </p:to>
                                    </p:set>
                                    <p:animEffect transition="in" filter="fade">
                                      <p:cBhvr>
                                        <p:cTn id="33" dur="2000"/>
                                        <p:tgtEl>
                                          <p:spTgt spid="36">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6">
                                            <p:txEl>
                                              <p:pRg st="4" end="4"/>
                                            </p:txEl>
                                          </p:spTgt>
                                        </p:tgtEl>
                                        <p:attrNameLst>
                                          <p:attrName>style.visibility</p:attrName>
                                        </p:attrNameLst>
                                      </p:cBhvr>
                                      <p:to>
                                        <p:strVal val="visible"/>
                                      </p:to>
                                    </p:set>
                                    <p:animEffect transition="in" filter="fade">
                                      <p:cBhvr>
                                        <p:cTn id="38" dur="2000"/>
                                        <p:tgtEl>
                                          <p:spTgt spid="36">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6">
                                            <p:txEl>
                                              <p:pRg st="5" end="5"/>
                                            </p:txEl>
                                          </p:spTgt>
                                        </p:tgtEl>
                                        <p:attrNameLst>
                                          <p:attrName>style.visibility</p:attrName>
                                        </p:attrNameLst>
                                      </p:cBhvr>
                                      <p:to>
                                        <p:strVal val="visible"/>
                                      </p:to>
                                    </p:set>
                                    <p:animEffect transition="in" filter="fade">
                                      <p:cBhvr>
                                        <p:cTn id="43" dur="2000"/>
                                        <p:tgtEl>
                                          <p:spTgt spid="36">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6">
                                            <p:txEl>
                                              <p:pRg st="6" end="6"/>
                                            </p:txEl>
                                          </p:spTgt>
                                        </p:tgtEl>
                                        <p:attrNameLst>
                                          <p:attrName>style.visibility</p:attrName>
                                        </p:attrNameLst>
                                      </p:cBhvr>
                                      <p:to>
                                        <p:strVal val="visible"/>
                                      </p:to>
                                    </p:set>
                                    <p:animEffect transition="in" filter="fade">
                                      <p:cBhvr>
                                        <p:cTn id="48" dur="2000"/>
                                        <p:tgtEl>
                                          <p:spTgt spid="36">
                                            <p:txEl>
                                              <p:pRg st="6" end="6"/>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blinds(horizontal)">
                                      <p:cBhvr>
                                        <p:cTn id="5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36"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1259C-8144-4514-B24B-079FEC930061}"/>
              </a:ext>
            </a:extLst>
          </p:cNvPr>
          <p:cNvSpPr>
            <a:spLocks noGrp="1"/>
          </p:cNvSpPr>
          <p:nvPr>
            <p:ph type="title"/>
          </p:nvPr>
        </p:nvSpPr>
        <p:spPr>
          <a:xfrm>
            <a:off x="649299" y="273844"/>
            <a:ext cx="5915025" cy="392906"/>
          </a:xfrm>
        </p:spPr>
        <p:txBody>
          <a:bodyPr/>
          <a:lstStyle/>
          <a:p>
            <a:r>
              <a:rPr lang="en-US" sz="2100" b="1" u="sng" dirty="0">
                <a:solidFill>
                  <a:srgbClr val="0000FF"/>
                </a:solidFill>
                <a:latin typeface="Arial Black" panose="020B0A04020102020204" pitchFamily="34" charset="0"/>
                <a:ea typeface="+mn-ea"/>
                <a:cs typeface="+mn-cs"/>
              </a:rPr>
              <a:t>D-Flip Flop</a:t>
            </a:r>
            <a:endParaRPr lang="en-IN" sz="2100" b="1" u="sng" dirty="0">
              <a:solidFill>
                <a:srgbClr val="0000FF"/>
              </a:solidFill>
              <a:latin typeface="Arial Black" panose="020B0A04020102020204" pitchFamily="34" charset="0"/>
              <a:ea typeface="+mn-ea"/>
              <a:cs typeface="+mn-cs"/>
            </a:endParaRPr>
          </a:p>
        </p:txBody>
      </p:sp>
      <p:sp>
        <p:nvSpPr>
          <p:cNvPr id="4" name="TextBox 3">
            <a:extLst>
              <a:ext uri="{FF2B5EF4-FFF2-40B4-BE49-F238E27FC236}">
                <a16:creationId xmlns:a16="http://schemas.microsoft.com/office/drawing/2014/main" id="{9BA7D8A5-3CB4-436F-97FE-519953289CC4}"/>
              </a:ext>
            </a:extLst>
          </p:cNvPr>
          <p:cNvSpPr txBox="1"/>
          <p:nvPr/>
        </p:nvSpPr>
        <p:spPr>
          <a:xfrm>
            <a:off x="786809" y="590550"/>
            <a:ext cx="5802324" cy="3970318"/>
          </a:xfrm>
          <a:prstGeom prst="rect">
            <a:avLst/>
          </a:prstGeom>
          <a:noFill/>
        </p:spPr>
        <p:txBody>
          <a:bodyPr wrap="square">
            <a:spAutoFit/>
          </a:bodyPr>
          <a:lstStyle/>
          <a:p>
            <a:pPr marL="285750" indent="-285750" algn="just">
              <a:lnSpc>
                <a:spcPct val="200000"/>
              </a:lnSpc>
              <a:spcBef>
                <a:spcPts val="0"/>
              </a:spcBef>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SR flip-flop requires two inputs, one to “SET” the output and one to “RESET” the output. By connecting an inverter (NOT gate) to the SR flip-flop we can “SET” and “RESET” the flip-flop using just one input </a:t>
            </a:r>
          </a:p>
          <a:p>
            <a:pPr marL="285750" indent="-285750" algn="just">
              <a:lnSpc>
                <a:spcPct val="200000"/>
              </a:lnSpc>
              <a:spcBef>
                <a:spcPts val="0"/>
              </a:spcBef>
              <a:buFont typeface="Arial" panose="020B0604020202020204" pitchFamily="34" charset="0"/>
              <a:buChar char="•"/>
            </a:pPr>
            <a:r>
              <a:rPr lang="en-US" sz="1800" dirty="0">
                <a:solidFill>
                  <a:srgbClr val="C00000"/>
                </a:solidFill>
              </a:rPr>
              <a:t>A single data bit D is required to drive the flip-flop.</a:t>
            </a:r>
          </a:p>
          <a:p>
            <a:pPr marL="285750" indent="-285750" algn="just">
              <a:lnSpc>
                <a:spcPct val="200000"/>
              </a:lnSpc>
              <a:spcBef>
                <a:spcPts val="0"/>
              </a:spcBef>
              <a:buFont typeface="Arial" panose="020B0604020202020204" pitchFamily="34" charset="0"/>
              <a:buChar char="•"/>
            </a:pPr>
            <a:r>
              <a:rPr lang="en-US" sz="1800" dirty="0">
                <a:solidFill>
                  <a:srgbClr val="C00000"/>
                </a:solidFill>
              </a:rPr>
              <a:t>The D flip-flop is either used as a delay device or as a latch to store 1-bit binary information</a:t>
            </a:r>
            <a:r>
              <a:rPr lang="en-US" sz="1800" dirty="0"/>
              <a:t>.</a:t>
            </a:r>
          </a:p>
        </p:txBody>
      </p:sp>
    </p:spTree>
    <p:extLst>
      <p:ext uri="{BB962C8B-B14F-4D97-AF65-F5344CB8AC3E}">
        <p14:creationId xmlns:p14="http://schemas.microsoft.com/office/powerpoint/2010/main" val="316463940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571500"/>
            <a:ext cx="6000750" cy="428625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8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8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8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p:txBody>
      </p:sp>
      <p:sp>
        <p:nvSpPr>
          <p:cNvPr id="5" name="Rectangle 4"/>
          <p:cNvSpPr/>
          <p:nvPr/>
        </p:nvSpPr>
        <p:spPr>
          <a:xfrm>
            <a:off x="685800" y="57150"/>
            <a:ext cx="600075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800" b="1" i="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D Flip-Flop</a:t>
            </a:r>
          </a:p>
        </p:txBody>
      </p:sp>
      <p:grpSp>
        <p:nvGrpSpPr>
          <p:cNvPr id="3" name="Group 2">
            <a:extLst>
              <a:ext uri="{FF2B5EF4-FFF2-40B4-BE49-F238E27FC236}">
                <a16:creationId xmlns:a16="http://schemas.microsoft.com/office/drawing/2014/main" id="{14A6B364-5BBF-4A57-9BBA-724D257CD964}"/>
              </a:ext>
            </a:extLst>
          </p:cNvPr>
          <p:cNvGrpSpPr/>
          <p:nvPr/>
        </p:nvGrpSpPr>
        <p:grpSpPr>
          <a:xfrm>
            <a:off x="9872" y="11034"/>
            <a:ext cx="598487" cy="5132467"/>
            <a:chOff x="13162" y="14712"/>
            <a:chExt cx="797981" cy="6843289"/>
          </a:xfrm>
        </p:grpSpPr>
        <p:pic>
          <p:nvPicPr>
            <p:cNvPr id="7" name="Picture 43"/>
            <p:cNvPicPr>
              <a:picLocks noChangeAspect="1" noChangeArrowheads="1"/>
            </p:cNvPicPr>
            <p:nvPr/>
          </p:nvPicPr>
          <p:blipFill>
            <a:blip r:embed="rId2"/>
            <a:srcRect/>
            <a:stretch>
              <a:fillRect/>
            </a:stretch>
          </p:blipFill>
          <p:spPr bwMode="auto">
            <a:xfrm>
              <a:off x="13162" y="14712"/>
              <a:ext cx="659937" cy="844562"/>
            </a:xfrm>
            <a:prstGeom prst="rect">
              <a:avLst/>
            </a:prstGeom>
            <a:noFill/>
            <a:ln w="9525">
              <a:noFill/>
              <a:miter lim="800000"/>
              <a:headEnd/>
              <a:tailEnd/>
            </a:ln>
          </p:spPr>
        </p:pic>
        <p:sp>
          <p:nvSpPr>
            <p:cNvPr id="11" name="Text Box 14"/>
            <p:cNvSpPr txBox="1">
              <a:spLocks noChangeArrowheads="1"/>
            </p:cNvSpPr>
            <p:nvPr/>
          </p:nvSpPr>
          <p:spPr bwMode="auto">
            <a:xfrm rot="16198651">
              <a:off x="-2440536" y="3619822"/>
              <a:ext cx="5435715" cy="430886"/>
            </a:xfrm>
            <a:prstGeom prst="rect">
              <a:avLst/>
            </a:prstGeom>
            <a:solidFill>
              <a:srgbClr val="000080"/>
            </a:solidFill>
            <a:ln w="9525">
              <a:noFill/>
              <a:miter lim="800000"/>
              <a:headEnd/>
              <a:tailEnd/>
            </a:ln>
          </p:spPr>
          <p:txBody>
            <a:bodyPr wrap="square">
              <a:spAutoFit/>
            </a:bodyPr>
            <a:lstStyle/>
            <a:p>
              <a:pPr>
                <a:spcBef>
                  <a:spcPct val="50000"/>
                </a:spcBef>
              </a:pPr>
              <a:r>
                <a:rPr lang="en-US" sz="1500" b="1" dirty="0">
                  <a:solidFill>
                    <a:schemeClr val="bg1"/>
                  </a:solidFill>
                  <a:latin typeface="Century Gothic" pitchFamily="34" charset="0"/>
                </a:rPr>
                <a:t>Vishwakarma  Institute  of  Technology</a:t>
              </a:r>
            </a:p>
          </p:txBody>
        </p:sp>
        <p:sp>
          <p:nvSpPr>
            <p:cNvPr id="2" name="Text Box 14">
              <a:extLst>
                <a:ext uri="{FF2B5EF4-FFF2-40B4-BE49-F238E27FC236}">
                  <a16:creationId xmlns:a16="http://schemas.microsoft.com/office/drawing/2014/main" id="{08D90372-4075-403D-BB31-3D2C4B3C58A2}"/>
                </a:ext>
              </a:extLst>
            </p:cNvPr>
            <p:cNvSpPr txBox="1">
              <a:spLocks noChangeArrowheads="1"/>
            </p:cNvSpPr>
            <p:nvPr/>
          </p:nvSpPr>
          <p:spPr bwMode="auto">
            <a:xfrm rot="16200000">
              <a:off x="-2345322" y="3701535"/>
              <a:ext cx="5943600" cy="369331"/>
            </a:xfrm>
            <a:prstGeom prst="rect">
              <a:avLst/>
            </a:prstGeom>
            <a:solidFill>
              <a:srgbClr val="FFFF99"/>
            </a:solidFill>
            <a:ln w="9525">
              <a:solidFill>
                <a:srgbClr val="002060"/>
              </a:solidFill>
              <a:miter lim="800000"/>
              <a:headEnd/>
              <a:tailEnd/>
            </a:ln>
          </p:spPr>
          <p:txBody>
            <a:bodyPr wrap="square">
              <a:spAutoFit/>
            </a:bodyPr>
            <a:lstStyle/>
            <a:p>
              <a:pPr>
                <a:spcBef>
                  <a:spcPct val="50000"/>
                </a:spcBef>
              </a:pPr>
              <a:r>
                <a:rPr lang="en-US" sz="1200" b="1" dirty="0">
                  <a:solidFill>
                    <a:srgbClr val="002060"/>
                  </a:solidFill>
                  <a:latin typeface="Century Gothic" pitchFamily="34" charset="0"/>
                </a:rPr>
                <a:t>FY - Department of Engineering, Sciences and Humanities</a:t>
              </a:r>
            </a:p>
          </p:txBody>
        </p:sp>
      </p:grpSp>
      <p:sp>
        <p:nvSpPr>
          <p:cNvPr id="8" name="Content Placeholder 2"/>
          <p:cNvSpPr txBox="1">
            <a:spLocks/>
          </p:cNvSpPr>
          <p:nvPr/>
        </p:nvSpPr>
        <p:spPr>
          <a:xfrm>
            <a:off x="742950" y="742950"/>
            <a:ext cx="5886450" cy="4171950"/>
          </a:xfrm>
          <a:prstGeom prst="rect">
            <a:avLst/>
          </a:prstGeom>
        </p:spPr>
        <p:txBody>
          <a:bodyPr lIns="68580" tIns="34290" rIns="68580" bIns="34290">
            <a:normAutofit/>
          </a:bodyPr>
          <a:lstStyle/>
          <a:p>
            <a:pPr>
              <a:spcBef>
                <a:spcPts val="450"/>
              </a:spcBef>
              <a:buClr>
                <a:schemeClr val="accent1"/>
              </a:buClr>
              <a:buSzPct val="76000"/>
              <a:defRPr/>
            </a:pPr>
            <a:endParaRPr lang="en-US" sz="1200" dirty="0"/>
          </a:p>
        </p:txBody>
      </p:sp>
      <p:sp>
        <p:nvSpPr>
          <p:cNvPr id="10" name="Rectangle 9"/>
          <p:cNvSpPr/>
          <p:nvPr/>
        </p:nvSpPr>
        <p:spPr>
          <a:xfrm>
            <a:off x="742950" y="685801"/>
            <a:ext cx="5886450" cy="415498"/>
          </a:xfrm>
          <a:prstGeom prst="rect">
            <a:avLst/>
          </a:prstGeom>
        </p:spPr>
        <p:txBody>
          <a:bodyPr wrap="square" lIns="68580" tIns="34290" rIns="68580" bIns="34290">
            <a:spAutoFit/>
          </a:bodyPr>
          <a:lstStyle/>
          <a:p>
            <a:pPr algn="just">
              <a:lnSpc>
                <a:spcPct val="150000"/>
              </a:lnSpc>
            </a:pPr>
            <a:endParaRPr lang="en-US" sz="1500" dirty="0">
              <a:solidFill>
                <a:srgbClr val="C00000"/>
              </a:solidFill>
              <a:latin typeface="Times New Roman" pitchFamily="18" charset="0"/>
              <a:cs typeface="Times New Roman" pitchFamily="18" charset="0"/>
            </a:endParaRPr>
          </a:p>
        </p:txBody>
      </p:sp>
      <p:sp>
        <p:nvSpPr>
          <p:cNvPr id="13" name="TextBox 12"/>
          <p:cNvSpPr txBox="1"/>
          <p:nvPr/>
        </p:nvSpPr>
        <p:spPr>
          <a:xfrm>
            <a:off x="742950" y="685802"/>
            <a:ext cx="5886450" cy="623248"/>
          </a:xfrm>
          <a:prstGeom prst="rect">
            <a:avLst/>
          </a:prstGeom>
          <a:noFill/>
        </p:spPr>
        <p:txBody>
          <a:bodyPr wrap="square" lIns="68580" tIns="34290" rIns="68580" bIns="34290" rtlCol="0">
            <a:spAutoFit/>
          </a:bodyPr>
          <a:lstStyle/>
          <a:p>
            <a:pPr algn="just"/>
            <a:endParaRPr lang="en-US" sz="1800" dirty="0">
              <a:latin typeface="Times New Roman" pitchFamily="18" charset="0"/>
              <a:cs typeface="Times New Roman" pitchFamily="18" charset="0"/>
            </a:endParaRPr>
          </a:p>
          <a:p>
            <a:pPr algn="just"/>
            <a:endParaRPr lang="en-US" sz="1800" dirty="0">
              <a:latin typeface="Times New Roman" pitchFamily="18" charset="0"/>
              <a:cs typeface="Times New Roman" pitchFamily="18" charset="0"/>
            </a:endParaRPr>
          </a:p>
        </p:txBody>
      </p:sp>
      <p:sp>
        <p:nvSpPr>
          <p:cNvPr id="12" name="TextBox 11"/>
          <p:cNvSpPr txBox="1"/>
          <p:nvPr/>
        </p:nvSpPr>
        <p:spPr>
          <a:xfrm>
            <a:off x="800102" y="3257550"/>
            <a:ext cx="5829299" cy="300083"/>
          </a:xfrm>
          <a:prstGeom prst="rect">
            <a:avLst/>
          </a:prstGeom>
          <a:noFill/>
        </p:spPr>
        <p:txBody>
          <a:bodyPr wrap="square" lIns="68580" tIns="34290" rIns="68580" bIns="34290" rtlCol="0">
            <a:spAutoFit/>
          </a:bodyPr>
          <a:lstStyle/>
          <a:p>
            <a:pPr algn="just"/>
            <a:endParaRPr lang="en-US" sz="1500" dirty="0">
              <a:latin typeface="Times New Roman" pitchFamily="18" charset="0"/>
              <a:cs typeface="Times New Roman" pitchFamily="18" charset="0"/>
            </a:endParaRPr>
          </a:p>
        </p:txBody>
      </p:sp>
      <p:sp>
        <p:nvSpPr>
          <p:cNvPr id="14" name="TextBox 13"/>
          <p:cNvSpPr txBox="1"/>
          <p:nvPr/>
        </p:nvSpPr>
        <p:spPr>
          <a:xfrm>
            <a:off x="800100" y="685800"/>
            <a:ext cx="5829300" cy="300083"/>
          </a:xfrm>
          <a:prstGeom prst="rect">
            <a:avLst/>
          </a:prstGeom>
          <a:noFill/>
        </p:spPr>
        <p:txBody>
          <a:bodyPr wrap="square" lIns="68580" tIns="34290" rIns="68580" bIns="34290" rtlCol="0">
            <a:spAutoFit/>
          </a:bodyPr>
          <a:lstStyle/>
          <a:p>
            <a:pPr algn="just"/>
            <a:endParaRPr lang="en-US" sz="1500" dirty="0">
              <a:latin typeface="Times New Roman" pitchFamily="18" charset="0"/>
              <a:cs typeface="Times New Roman" pitchFamily="18" charset="0"/>
            </a:endParaRPr>
          </a:p>
        </p:txBody>
      </p:sp>
      <p:pic>
        <p:nvPicPr>
          <p:cNvPr id="71683" name="Picture 3"/>
          <p:cNvPicPr>
            <a:picLocks noChangeAspect="1" noChangeArrowheads="1"/>
          </p:cNvPicPr>
          <p:nvPr/>
        </p:nvPicPr>
        <p:blipFill>
          <a:blip r:embed="rId3"/>
          <a:srcRect/>
          <a:stretch>
            <a:fillRect/>
          </a:stretch>
        </p:blipFill>
        <p:spPr bwMode="auto">
          <a:xfrm>
            <a:off x="762000" y="571500"/>
            <a:ext cx="3771900" cy="2228850"/>
          </a:xfrm>
          <a:prstGeom prst="rect">
            <a:avLst/>
          </a:prstGeom>
          <a:noFill/>
          <a:ln w="9525">
            <a:noFill/>
            <a:miter lim="800000"/>
            <a:headEnd/>
            <a:tailEnd/>
          </a:ln>
          <a:effectLst/>
        </p:spPr>
      </p:pic>
      <p:graphicFrame>
        <p:nvGraphicFramePr>
          <p:cNvPr id="15" name="Table 14"/>
          <p:cNvGraphicFramePr>
            <a:graphicFrameLocks noGrp="1"/>
          </p:cNvGraphicFramePr>
          <p:nvPr/>
        </p:nvGraphicFramePr>
        <p:xfrm>
          <a:off x="800100" y="3254205"/>
          <a:ext cx="4572000" cy="164592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tblGrid>
              <a:tr h="305309">
                <a:tc>
                  <a:txBody>
                    <a:bodyPr/>
                    <a:lstStyle/>
                    <a:p>
                      <a:pPr algn="ctr"/>
                      <a:r>
                        <a:rPr lang="en-US" sz="1800" b="1" dirty="0">
                          <a:latin typeface="Times New Roman" pitchFamily="18" charset="0"/>
                          <a:cs typeface="Times New Roman" pitchFamily="18" charset="0"/>
                        </a:rPr>
                        <a:t>CLK</a:t>
                      </a:r>
                    </a:p>
                  </a:txBody>
                  <a:tcPr marL="68580" marR="68580" marT="34290" marB="34290"/>
                </a:tc>
                <a:tc>
                  <a:txBody>
                    <a:bodyPr/>
                    <a:lstStyle/>
                    <a:p>
                      <a:pPr algn="ctr"/>
                      <a:r>
                        <a:rPr lang="en-US" sz="1800" b="1" dirty="0">
                          <a:latin typeface="Times New Roman" pitchFamily="18" charset="0"/>
                          <a:cs typeface="Times New Roman" pitchFamily="18" charset="0"/>
                        </a:rPr>
                        <a:t>D</a:t>
                      </a:r>
                    </a:p>
                  </a:txBody>
                  <a:tcPr marL="68580" marR="68580" marT="34290" marB="34290"/>
                </a:tc>
                <a:tc>
                  <a:txBody>
                    <a:bodyPr/>
                    <a:lstStyle/>
                    <a:p>
                      <a:pPr algn="ctr"/>
                      <a:r>
                        <a:rPr lang="en-US" sz="1800" b="1" dirty="0" err="1">
                          <a:latin typeface="Times New Roman" pitchFamily="18" charset="0"/>
                          <a:cs typeface="Times New Roman" pitchFamily="18" charset="0"/>
                        </a:rPr>
                        <a:t>Qn</a:t>
                      </a:r>
                      <a:endParaRPr lang="en-US" sz="1800" b="1" dirty="0">
                        <a:latin typeface="Times New Roman" pitchFamily="18" charset="0"/>
                        <a:cs typeface="Times New Roman" pitchFamily="18" charset="0"/>
                      </a:endParaRPr>
                    </a:p>
                  </a:txBody>
                  <a:tcPr marL="68580" marR="68580" marT="34290" marB="34290"/>
                </a:tc>
                <a:extLst>
                  <a:ext uri="{0D108BD9-81ED-4DB2-BD59-A6C34878D82A}">
                    <a16:rowId xmlns:a16="http://schemas.microsoft.com/office/drawing/2014/main" val="10000"/>
                  </a:ext>
                </a:extLst>
              </a:tr>
              <a:tr h="531495">
                <a:tc>
                  <a:txBody>
                    <a:bodyPr/>
                    <a:lstStyle/>
                    <a:p>
                      <a:pPr algn="ctr"/>
                      <a:r>
                        <a:rPr lang="en-US" sz="1800" b="1" dirty="0">
                          <a:latin typeface="Times New Roman" pitchFamily="18" charset="0"/>
                          <a:cs typeface="Times New Roman" pitchFamily="18" charset="0"/>
                        </a:rPr>
                        <a:t>0</a:t>
                      </a:r>
                    </a:p>
                  </a:txBody>
                  <a:tcPr marL="68580" marR="68580" marT="34290" marB="34290"/>
                </a:tc>
                <a:tc>
                  <a:txBody>
                    <a:bodyPr/>
                    <a:lstStyle/>
                    <a:p>
                      <a:pPr algn="ctr"/>
                      <a:r>
                        <a:rPr lang="en-US" sz="1800" b="1" dirty="0">
                          <a:latin typeface="Times New Roman" pitchFamily="18" charset="0"/>
                          <a:cs typeface="Times New Roman" pitchFamily="18" charset="0"/>
                        </a:rPr>
                        <a:t>×</a:t>
                      </a:r>
                    </a:p>
                  </a:txBody>
                  <a:tcPr marL="68580" marR="68580" marT="34290" marB="34290"/>
                </a:tc>
                <a:tc>
                  <a:txBody>
                    <a:bodyPr/>
                    <a:lstStyle/>
                    <a:p>
                      <a:pPr algn="ctr"/>
                      <a:r>
                        <a:rPr lang="en-US" sz="1800" b="1" dirty="0">
                          <a:latin typeface="Times New Roman" pitchFamily="18" charset="0"/>
                          <a:cs typeface="Times New Roman" pitchFamily="18" charset="0"/>
                        </a:rPr>
                        <a:t>Previous output</a:t>
                      </a:r>
                    </a:p>
                  </a:txBody>
                  <a:tcPr marL="68580" marR="68580" marT="34290" marB="34290"/>
                </a:tc>
                <a:extLst>
                  <a:ext uri="{0D108BD9-81ED-4DB2-BD59-A6C34878D82A}">
                    <a16:rowId xmlns:a16="http://schemas.microsoft.com/office/drawing/2014/main" val="10001"/>
                  </a:ext>
                </a:extLst>
              </a:tr>
              <a:tr h="326221">
                <a:tc>
                  <a:txBody>
                    <a:bodyPr/>
                    <a:lstStyle/>
                    <a:p>
                      <a:pPr algn="ctr"/>
                      <a:r>
                        <a:rPr lang="en-US" sz="1800" b="1" dirty="0">
                          <a:latin typeface="Times New Roman" pitchFamily="18" charset="0"/>
                          <a:cs typeface="Times New Roman" pitchFamily="18" charset="0"/>
                        </a:rPr>
                        <a:t>1</a:t>
                      </a:r>
                    </a:p>
                  </a:txBody>
                  <a:tcPr marL="68580" marR="68580" marT="34290" marB="34290"/>
                </a:tc>
                <a:tc>
                  <a:txBody>
                    <a:bodyPr/>
                    <a:lstStyle/>
                    <a:p>
                      <a:pPr algn="ctr"/>
                      <a:r>
                        <a:rPr lang="en-US" sz="1800" b="1" dirty="0">
                          <a:latin typeface="Times New Roman" pitchFamily="18" charset="0"/>
                          <a:cs typeface="Times New Roman" pitchFamily="18" charset="0"/>
                        </a:rPr>
                        <a:t>0</a:t>
                      </a:r>
                    </a:p>
                  </a:txBody>
                  <a:tcPr marL="68580" marR="68580" marT="34290" marB="34290"/>
                </a:tc>
                <a:tc>
                  <a:txBody>
                    <a:bodyPr/>
                    <a:lstStyle/>
                    <a:p>
                      <a:pPr algn="ctr"/>
                      <a:r>
                        <a:rPr lang="en-US" sz="1800" b="1" dirty="0">
                          <a:latin typeface="Times New Roman" pitchFamily="18" charset="0"/>
                          <a:cs typeface="Times New Roman" pitchFamily="18" charset="0"/>
                        </a:rPr>
                        <a:t>0</a:t>
                      </a:r>
                    </a:p>
                  </a:txBody>
                  <a:tcPr marL="68580" marR="68580" marT="34290" marB="34290"/>
                </a:tc>
                <a:extLst>
                  <a:ext uri="{0D108BD9-81ED-4DB2-BD59-A6C34878D82A}">
                    <a16:rowId xmlns:a16="http://schemas.microsoft.com/office/drawing/2014/main" val="10002"/>
                  </a:ext>
                </a:extLst>
              </a:tr>
              <a:tr h="326221">
                <a:tc>
                  <a:txBody>
                    <a:bodyPr/>
                    <a:lstStyle/>
                    <a:p>
                      <a:pPr algn="ctr"/>
                      <a:r>
                        <a:rPr lang="en-US" sz="1800" b="1" dirty="0">
                          <a:latin typeface="Times New Roman" pitchFamily="18" charset="0"/>
                          <a:cs typeface="Times New Roman" pitchFamily="18" charset="0"/>
                        </a:rPr>
                        <a:t>1</a:t>
                      </a:r>
                    </a:p>
                  </a:txBody>
                  <a:tcPr marL="68580" marR="68580" marT="34290" marB="34290"/>
                </a:tc>
                <a:tc>
                  <a:txBody>
                    <a:bodyPr/>
                    <a:lstStyle/>
                    <a:p>
                      <a:pPr algn="ctr"/>
                      <a:r>
                        <a:rPr lang="en-US" sz="1800" b="1" dirty="0">
                          <a:latin typeface="Times New Roman" pitchFamily="18" charset="0"/>
                          <a:cs typeface="Times New Roman" pitchFamily="18" charset="0"/>
                        </a:rPr>
                        <a:t>1</a:t>
                      </a:r>
                    </a:p>
                  </a:txBody>
                  <a:tcPr marL="68580" marR="68580" marT="34290" marB="34290"/>
                </a:tc>
                <a:tc>
                  <a:txBody>
                    <a:bodyPr/>
                    <a:lstStyle/>
                    <a:p>
                      <a:pPr algn="ctr"/>
                      <a:r>
                        <a:rPr lang="en-US" sz="1800" b="1" dirty="0">
                          <a:latin typeface="Times New Roman" pitchFamily="18" charset="0"/>
                          <a:cs typeface="Times New Roman" pitchFamily="18" charset="0"/>
                        </a:rPr>
                        <a:t>1</a:t>
                      </a:r>
                    </a:p>
                  </a:txBody>
                  <a:tcPr marL="68580" marR="68580" marT="34290" marB="34290"/>
                </a:tc>
                <a:extLst>
                  <a:ext uri="{0D108BD9-81ED-4DB2-BD59-A6C34878D82A}">
                    <a16:rowId xmlns:a16="http://schemas.microsoft.com/office/drawing/2014/main" val="10003"/>
                  </a:ext>
                </a:extLst>
              </a:tr>
            </a:tbl>
          </a:graphicData>
        </a:graphic>
      </p:graphicFrame>
      <p:sp>
        <p:nvSpPr>
          <p:cNvPr id="16" name="TextBox 15"/>
          <p:cNvSpPr txBox="1"/>
          <p:nvPr/>
        </p:nvSpPr>
        <p:spPr>
          <a:xfrm>
            <a:off x="800101" y="2914650"/>
            <a:ext cx="2216665" cy="300083"/>
          </a:xfrm>
          <a:prstGeom prst="rect">
            <a:avLst/>
          </a:prstGeom>
          <a:noFill/>
        </p:spPr>
        <p:txBody>
          <a:bodyPr wrap="none" lIns="68580" tIns="34290" rIns="68580" bIns="34290" rtlCol="0">
            <a:spAutoFit/>
          </a:bodyPr>
          <a:lstStyle/>
          <a:p>
            <a:r>
              <a:rPr lang="en-US" sz="1500" b="1" dirty="0">
                <a:latin typeface="Times New Roman" pitchFamily="18" charset="0"/>
                <a:cs typeface="Times New Roman" pitchFamily="18" charset="0"/>
              </a:rPr>
              <a:t>Truth Table of D flip-flop</a:t>
            </a:r>
          </a:p>
        </p:txBody>
      </p:sp>
      <p:sp>
        <p:nvSpPr>
          <p:cNvPr id="17" name="TextBox 16"/>
          <p:cNvSpPr txBox="1"/>
          <p:nvPr/>
        </p:nvSpPr>
        <p:spPr>
          <a:xfrm>
            <a:off x="4648200" y="819150"/>
            <a:ext cx="1981199" cy="1538883"/>
          </a:xfrm>
          <a:prstGeom prst="rect">
            <a:avLst/>
          </a:prstGeom>
          <a:noFill/>
        </p:spPr>
        <p:txBody>
          <a:bodyPr wrap="square" rtlCol="0">
            <a:spAutoFit/>
          </a:bodyPr>
          <a:lstStyle/>
          <a:p>
            <a:pPr algn="just"/>
            <a:r>
              <a:rPr lang="en-US" sz="1600" b="1" dirty="0"/>
              <a:t>The circuit diagram and symbol of D flip-flop (positive level triggered) are as shown in figure</a:t>
            </a:r>
          </a:p>
          <a:p>
            <a:endParaRPr lang="en-US" dirty="0"/>
          </a:p>
        </p:txBody>
      </p:sp>
    </p:spTree>
    <p:extLst>
      <p:ext uri="{BB962C8B-B14F-4D97-AF65-F5344CB8AC3E}">
        <p14:creationId xmlns:p14="http://schemas.microsoft.com/office/powerpoint/2010/main" val="964319631"/>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nodePh="1">
                                  <p:stCondLst>
                                    <p:cond delay="0"/>
                                  </p:stCondLst>
                                  <p:endCondLst>
                                    <p:cond evt="begin" delay="0">
                                      <p:tn val="11"/>
                                    </p:cond>
                                  </p:end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2000"/>
                                        <p:tgtEl>
                                          <p:spTgt spid="10">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nodePh="1">
                                  <p:stCondLst>
                                    <p:cond delay="0"/>
                                  </p:stCondLst>
                                  <p:endCondLst>
                                    <p:cond evt="begin" delay="0">
                                      <p:tn val="16"/>
                                    </p:cond>
                                  </p:endCondLst>
                                  <p:childTnLst>
                                    <p:set>
                                      <p:cBhvr>
                                        <p:cTn id="17" dur="1" fill="hold">
                                          <p:stCondLst>
                                            <p:cond delay="0"/>
                                          </p:stCondLst>
                                        </p:cTn>
                                        <p:tgtEl>
                                          <p:spTgt spid="14">
                                            <p:txEl>
                                              <p:pRg st="0" end="0"/>
                                            </p:txEl>
                                          </p:spTgt>
                                        </p:tgtEl>
                                        <p:attrNameLst>
                                          <p:attrName>style.visibility</p:attrName>
                                        </p:attrNameLst>
                                      </p:cBhvr>
                                      <p:to>
                                        <p:strVal val="visible"/>
                                      </p:to>
                                    </p:set>
                                    <p:animEffect transition="in" filter="fade">
                                      <p:cBhvr>
                                        <p:cTn id="18" dur="20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4"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1259C-8144-4514-B24B-079FEC930061}"/>
              </a:ext>
            </a:extLst>
          </p:cNvPr>
          <p:cNvSpPr>
            <a:spLocks noGrp="1"/>
          </p:cNvSpPr>
          <p:nvPr>
            <p:ph type="title"/>
          </p:nvPr>
        </p:nvSpPr>
        <p:spPr>
          <a:xfrm>
            <a:off x="649299" y="273844"/>
            <a:ext cx="5915025" cy="392906"/>
          </a:xfrm>
        </p:spPr>
        <p:txBody>
          <a:bodyPr/>
          <a:lstStyle/>
          <a:p>
            <a:r>
              <a:rPr lang="en-US" sz="2100" b="1" u="sng" dirty="0">
                <a:solidFill>
                  <a:srgbClr val="0000FF"/>
                </a:solidFill>
                <a:latin typeface="Arial Black" panose="020B0A04020102020204" pitchFamily="34" charset="0"/>
                <a:ea typeface="+mn-ea"/>
                <a:cs typeface="+mn-cs"/>
              </a:rPr>
              <a:t>D-Flip Flop</a:t>
            </a:r>
            <a:endParaRPr lang="en-IN" sz="2100" b="1" u="sng" dirty="0">
              <a:solidFill>
                <a:srgbClr val="0000FF"/>
              </a:solidFill>
              <a:latin typeface="Arial Black" panose="020B0A04020102020204" pitchFamily="34" charset="0"/>
              <a:ea typeface="+mn-ea"/>
              <a:cs typeface="+mn-cs"/>
            </a:endParaRPr>
          </a:p>
        </p:txBody>
      </p:sp>
      <p:sp>
        <p:nvSpPr>
          <p:cNvPr id="4" name="TextBox 3">
            <a:extLst>
              <a:ext uri="{FF2B5EF4-FFF2-40B4-BE49-F238E27FC236}">
                <a16:creationId xmlns:a16="http://schemas.microsoft.com/office/drawing/2014/main" id="{14CC329B-2FA7-490C-B07B-75FA6A23512A}"/>
              </a:ext>
            </a:extLst>
          </p:cNvPr>
          <p:cNvSpPr txBox="1"/>
          <p:nvPr/>
        </p:nvSpPr>
        <p:spPr>
          <a:xfrm>
            <a:off x="761999" y="819150"/>
            <a:ext cx="5915025" cy="523220"/>
          </a:xfrm>
          <a:prstGeom prst="rect">
            <a:avLst/>
          </a:prstGeom>
          <a:noFill/>
        </p:spPr>
        <p:txBody>
          <a:bodyPr wrap="square">
            <a:spAutoFit/>
          </a:bodyPr>
          <a:lstStyle/>
          <a:p>
            <a:pPr marL="285750" indent="-285750">
              <a:buFont typeface="Arial" panose="020B0604020202020204" pitchFamily="34" charset="0"/>
              <a:buChar char="•"/>
            </a:pPr>
            <a:r>
              <a:rPr lang="en-US" dirty="0"/>
              <a:t>The circuit diagram and symbol of D flip-flop (NEGATIVE level triggered) are as shown in figure</a:t>
            </a:r>
          </a:p>
        </p:txBody>
      </p:sp>
      <p:sp>
        <p:nvSpPr>
          <p:cNvPr id="8" name="TextBox 7">
            <a:extLst>
              <a:ext uri="{FF2B5EF4-FFF2-40B4-BE49-F238E27FC236}">
                <a16:creationId xmlns:a16="http://schemas.microsoft.com/office/drawing/2014/main" id="{F4B3AA0E-A768-431C-A46A-168D7363AE7D}"/>
              </a:ext>
            </a:extLst>
          </p:cNvPr>
          <p:cNvSpPr txBox="1"/>
          <p:nvPr/>
        </p:nvSpPr>
        <p:spPr>
          <a:xfrm>
            <a:off x="1447800" y="3863855"/>
            <a:ext cx="4964124" cy="307777"/>
          </a:xfrm>
          <a:prstGeom prst="rect">
            <a:avLst/>
          </a:prstGeom>
          <a:noFill/>
        </p:spPr>
        <p:txBody>
          <a:bodyPr wrap="square">
            <a:spAutoFit/>
          </a:bodyPr>
          <a:lstStyle/>
          <a:p>
            <a:r>
              <a:rPr lang="en-US" dirty="0"/>
              <a:t>(a) Circuit Diagram                                             (b) Symbol</a:t>
            </a:r>
            <a:endParaRPr lang="en-IN" dirty="0"/>
          </a:p>
        </p:txBody>
      </p:sp>
      <p:pic>
        <p:nvPicPr>
          <p:cNvPr id="12" name="Picture 2" descr="http://rheingoldheavy.com/wp-content/uploads/2014/10/Symbol_Positive_Edge_Triggered_D_Flip_Flop.png">
            <a:extLst>
              <a:ext uri="{FF2B5EF4-FFF2-40B4-BE49-F238E27FC236}">
                <a16:creationId xmlns:a16="http://schemas.microsoft.com/office/drawing/2014/main" id="{D8F84266-431B-4017-88A7-FD44D8868286}"/>
              </a:ext>
            </a:extLst>
          </p:cNvPr>
          <p:cNvPicPr>
            <a:picLocks noChangeAspect="1" noChangeArrowheads="1"/>
          </p:cNvPicPr>
          <p:nvPr/>
        </p:nvPicPr>
        <p:blipFill>
          <a:blip r:embed="rId2"/>
          <a:srcRect/>
          <a:stretch>
            <a:fillRect/>
          </a:stretch>
        </p:blipFill>
        <p:spPr bwMode="auto">
          <a:xfrm>
            <a:off x="3929862" y="1362306"/>
            <a:ext cx="2574058" cy="1733550"/>
          </a:xfrm>
          <a:prstGeom prst="rect">
            <a:avLst/>
          </a:prstGeom>
          <a:noFill/>
        </p:spPr>
      </p:pic>
      <p:pic>
        <p:nvPicPr>
          <p:cNvPr id="13" name="Picture 4" descr="Image result for d flip flop">
            <a:extLst>
              <a:ext uri="{FF2B5EF4-FFF2-40B4-BE49-F238E27FC236}">
                <a16:creationId xmlns:a16="http://schemas.microsoft.com/office/drawing/2014/main" id="{28F50F39-3675-4F92-B3D2-658D4C54F63C}"/>
              </a:ext>
            </a:extLst>
          </p:cNvPr>
          <p:cNvPicPr>
            <a:picLocks noChangeAspect="1" noChangeArrowheads="1"/>
          </p:cNvPicPr>
          <p:nvPr/>
        </p:nvPicPr>
        <p:blipFill>
          <a:blip r:embed="rId3"/>
          <a:srcRect/>
          <a:stretch>
            <a:fillRect/>
          </a:stretch>
        </p:blipFill>
        <p:spPr bwMode="auto">
          <a:xfrm>
            <a:off x="761999" y="1342370"/>
            <a:ext cx="2978776" cy="1733551"/>
          </a:xfrm>
          <a:prstGeom prst="rect">
            <a:avLst/>
          </a:prstGeom>
          <a:noFill/>
        </p:spPr>
      </p:pic>
    </p:spTree>
    <p:extLst>
      <p:ext uri="{BB962C8B-B14F-4D97-AF65-F5344CB8AC3E}">
        <p14:creationId xmlns:p14="http://schemas.microsoft.com/office/powerpoint/2010/main" val="21090730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571500"/>
            <a:ext cx="6000750" cy="428625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8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8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8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p:txBody>
      </p:sp>
      <p:sp>
        <p:nvSpPr>
          <p:cNvPr id="5" name="Rectangle 4"/>
          <p:cNvSpPr/>
          <p:nvPr/>
        </p:nvSpPr>
        <p:spPr>
          <a:xfrm>
            <a:off x="685800" y="57150"/>
            <a:ext cx="600075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800" b="1" i="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D Flip-Flop</a:t>
            </a:r>
          </a:p>
        </p:txBody>
      </p:sp>
      <p:grpSp>
        <p:nvGrpSpPr>
          <p:cNvPr id="3" name="Group 2">
            <a:extLst>
              <a:ext uri="{FF2B5EF4-FFF2-40B4-BE49-F238E27FC236}">
                <a16:creationId xmlns:a16="http://schemas.microsoft.com/office/drawing/2014/main" id="{14A6B364-5BBF-4A57-9BBA-724D257CD964}"/>
              </a:ext>
            </a:extLst>
          </p:cNvPr>
          <p:cNvGrpSpPr/>
          <p:nvPr/>
        </p:nvGrpSpPr>
        <p:grpSpPr>
          <a:xfrm>
            <a:off x="9872" y="11034"/>
            <a:ext cx="598487" cy="5132467"/>
            <a:chOff x="13162" y="14712"/>
            <a:chExt cx="797981" cy="6843289"/>
          </a:xfrm>
        </p:grpSpPr>
        <p:pic>
          <p:nvPicPr>
            <p:cNvPr id="7" name="Picture 43"/>
            <p:cNvPicPr>
              <a:picLocks noChangeAspect="1" noChangeArrowheads="1"/>
            </p:cNvPicPr>
            <p:nvPr/>
          </p:nvPicPr>
          <p:blipFill>
            <a:blip r:embed="rId2"/>
            <a:srcRect/>
            <a:stretch>
              <a:fillRect/>
            </a:stretch>
          </p:blipFill>
          <p:spPr bwMode="auto">
            <a:xfrm>
              <a:off x="13162" y="14712"/>
              <a:ext cx="659937" cy="844562"/>
            </a:xfrm>
            <a:prstGeom prst="rect">
              <a:avLst/>
            </a:prstGeom>
            <a:noFill/>
            <a:ln w="9525">
              <a:noFill/>
              <a:miter lim="800000"/>
              <a:headEnd/>
              <a:tailEnd/>
            </a:ln>
          </p:spPr>
        </p:pic>
        <p:sp>
          <p:nvSpPr>
            <p:cNvPr id="11" name="Text Box 14"/>
            <p:cNvSpPr txBox="1">
              <a:spLocks noChangeArrowheads="1"/>
            </p:cNvSpPr>
            <p:nvPr/>
          </p:nvSpPr>
          <p:spPr bwMode="auto">
            <a:xfrm rot="16198651">
              <a:off x="-2440536" y="3619822"/>
              <a:ext cx="5435715" cy="430886"/>
            </a:xfrm>
            <a:prstGeom prst="rect">
              <a:avLst/>
            </a:prstGeom>
            <a:solidFill>
              <a:srgbClr val="000080"/>
            </a:solidFill>
            <a:ln w="9525">
              <a:noFill/>
              <a:miter lim="800000"/>
              <a:headEnd/>
              <a:tailEnd/>
            </a:ln>
          </p:spPr>
          <p:txBody>
            <a:bodyPr wrap="square">
              <a:spAutoFit/>
            </a:bodyPr>
            <a:lstStyle/>
            <a:p>
              <a:pPr>
                <a:spcBef>
                  <a:spcPct val="50000"/>
                </a:spcBef>
              </a:pPr>
              <a:r>
                <a:rPr lang="en-US" sz="1500" b="1" dirty="0">
                  <a:solidFill>
                    <a:schemeClr val="bg1"/>
                  </a:solidFill>
                  <a:latin typeface="Century Gothic" pitchFamily="34" charset="0"/>
                </a:rPr>
                <a:t>Vishwakarma  Institute  of  Technology</a:t>
              </a:r>
            </a:p>
          </p:txBody>
        </p:sp>
        <p:sp>
          <p:nvSpPr>
            <p:cNvPr id="2" name="Text Box 14">
              <a:extLst>
                <a:ext uri="{FF2B5EF4-FFF2-40B4-BE49-F238E27FC236}">
                  <a16:creationId xmlns:a16="http://schemas.microsoft.com/office/drawing/2014/main" id="{08D90372-4075-403D-BB31-3D2C4B3C58A2}"/>
                </a:ext>
              </a:extLst>
            </p:cNvPr>
            <p:cNvSpPr txBox="1">
              <a:spLocks noChangeArrowheads="1"/>
            </p:cNvSpPr>
            <p:nvPr/>
          </p:nvSpPr>
          <p:spPr bwMode="auto">
            <a:xfrm rot="16200000">
              <a:off x="-2345322" y="3701535"/>
              <a:ext cx="5943600" cy="369331"/>
            </a:xfrm>
            <a:prstGeom prst="rect">
              <a:avLst/>
            </a:prstGeom>
            <a:solidFill>
              <a:srgbClr val="FFFF99"/>
            </a:solidFill>
            <a:ln w="9525">
              <a:solidFill>
                <a:srgbClr val="002060"/>
              </a:solidFill>
              <a:miter lim="800000"/>
              <a:headEnd/>
              <a:tailEnd/>
            </a:ln>
          </p:spPr>
          <p:txBody>
            <a:bodyPr wrap="square">
              <a:spAutoFit/>
            </a:bodyPr>
            <a:lstStyle/>
            <a:p>
              <a:pPr>
                <a:spcBef>
                  <a:spcPct val="50000"/>
                </a:spcBef>
              </a:pPr>
              <a:r>
                <a:rPr lang="en-US" sz="1200" b="1" dirty="0">
                  <a:solidFill>
                    <a:srgbClr val="002060"/>
                  </a:solidFill>
                  <a:latin typeface="Century Gothic" pitchFamily="34" charset="0"/>
                </a:rPr>
                <a:t>FY - Department of Engineering, Sciences and Humanities</a:t>
              </a:r>
            </a:p>
          </p:txBody>
        </p:sp>
      </p:grpSp>
      <p:sp>
        <p:nvSpPr>
          <p:cNvPr id="8" name="Content Placeholder 2"/>
          <p:cNvSpPr txBox="1">
            <a:spLocks/>
          </p:cNvSpPr>
          <p:nvPr/>
        </p:nvSpPr>
        <p:spPr>
          <a:xfrm>
            <a:off x="742950" y="742950"/>
            <a:ext cx="5886450" cy="4171950"/>
          </a:xfrm>
          <a:prstGeom prst="rect">
            <a:avLst/>
          </a:prstGeom>
        </p:spPr>
        <p:txBody>
          <a:bodyPr lIns="68580" tIns="34290" rIns="68580" bIns="34290">
            <a:normAutofit/>
          </a:bodyPr>
          <a:lstStyle/>
          <a:p>
            <a:pPr>
              <a:spcBef>
                <a:spcPts val="450"/>
              </a:spcBef>
              <a:buClr>
                <a:schemeClr val="accent1"/>
              </a:buClr>
              <a:buSzPct val="76000"/>
              <a:defRPr/>
            </a:pPr>
            <a:endParaRPr lang="en-US" sz="1200" dirty="0"/>
          </a:p>
        </p:txBody>
      </p:sp>
      <p:sp>
        <p:nvSpPr>
          <p:cNvPr id="10" name="Rectangle 9"/>
          <p:cNvSpPr/>
          <p:nvPr/>
        </p:nvSpPr>
        <p:spPr>
          <a:xfrm>
            <a:off x="742950" y="685801"/>
            <a:ext cx="5886450" cy="415498"/>
          </a:xfrm>
          <a:prstGeom prst="rect">
            <a:avLst/>
          </a:prstGeom>
        </p:spPr>
        <p:txBody>
          <a:bodyPr wrap="square" lIns="68580" tIns="34290" rIns="68580" bIns="34290">
            <a:spAutoFit/>
          </a:bodyPr>
          <a:lstStyle/>
          <a:p>
            <a:pPr algn="just">
              <a:lnSpc>
                <a:spcPct val="150000"/>
              </a:lnSpc>
            </a:pPr>
            <a:endParaRPr lang="en-US" sz="1500" dirty="0">
              <a:solidFill>
                <a:srgbClr val="C00000"/>
              </a:solidFill>
              <a:latin typeface="Times New Roman" pitchFamily="18" charset="0"/>
              <a:cs typeface="Times New Roman" pitchFamily="18" charset="0"/>
            </a:endParaRPr>
          </a:p>
        </p:txBody>
      </p:sp>
      <p:sp>
        <p:nvSpPr>
          <p:cNvPr id="13" name="TextBox 12"/>
          <p:cNvSpPr txBox="1"/>
          <p:nvPr/>
        </p:nvSpPr>
        <p:spPr>
          <a:xfrm>
            <a:off x="742950" y="685802"/>
            <a:ext cx="5886450" cy="623248"/>
          </a:xfrm>
          <a:prstGeom prst="rect">
            <a:avLst/>
          </a:prstGeom>
          <a:noFill/>
        </p:spPr>
        <p:txBody>
          <a:bodyPr wrap="square" lIns="68580" tIns="34290" rIns="68580" bIns="34290" rtlCol="0">
            <a:spAutoFit/>
          </a:bodyPr>
          <a:lstStyle/>
          <a:p>
            <a:pPr algn="just"/>
            <a:endParaRPr lang="en-US" sz="1800" dirty="0">
              <a:latin typeface="Times New Roman" pitchFamily="18" charset="0"/>
              <a:cs typeface="Times New Roman" pitchFamily="18" charset="0"/>
            </a:endParaRPr>
          </a:p>
          <a:p>
            <a:pPr algn="just"/>
            <a:endParaRPr lang="en-US" sz="1800" dirty="0">
              <a:latin typeface="Times New Roman" pitchFamily="18" charset="0"/>
              <a:cs typeface="Times New Roman" pitchFamily="18" charset="0"/>
            </a:endParaRPr>
          </a:p>
        </p:txBody>
      </p:sp>
      <p:sp>
        <p:nvSpPr>
          <p:cNvPr id="12" name="TextBox 11"/>
          <p:cNvSpPr txBox="1"/>
          <p:nvPr/>
        </p:nvSpPr>
        <p:spPr>
          <a:xfrm>
            <a:off x="800102" y="3257550"/>
            <a:ext cx="5829299" cy="300083"/>
          </a:xfrm>
          <a:prstGeom prst="rect">
            <a:avLst/>
          </a:prstGeom>
          <a:noFill/>
        </p:spPr>
        <p:txBody>
          <a:bodyPr wrap="square" lIns="68580" tIns="34290" rIns="68580" bIns="34290" rtlCol="0">
            <a:spAutoFit/>
          </a:bodyPr>
          <a:lstStyle/>
          <a:p>
            <a:pPr algn="just"/>
            <a:endParaRPr lang="en-US" sz="1500" dirty="0">
              <a:latin typeface="Times New Roman" pitchFamily="18" charset="0"/>
              <a:cs typeface="Times New Roman" pitchFamily="18" charset="0"/>
            </a:endParaRPr>
          </a:p>
        </p:txBody>
      </p:sp>
      <p:sp>
        <p:nvSpPr>
          <p:cNvPr id="14" name="TextBox 13"/>
          <p:cNvSpPr txBox="1"/>
          <p:nvPr/>
        </p:nvSpPr>
        <p:spPr>
          <a:xfrm>
            <a:off x="800100" y="685800"/>
            <a:ext cx="5829300" cy="300083"/>
          </a:xfrm>
          <a:prstGeom prst="rect">
            <a:avLst/>
          </a:prstGeom>
          <a:noFill/>
        </p:spPr>
        <p:txBody>
          <a:bodyPr wrap="square" lIns="68580" tIns="34290" rIns="68580" bIns="34290" rtlCol="0">
            <a:spAutoFit/>
          </a:bodyPr>
          <a:lstStyle/>
          <a:p>
            <a:pPr algn="just"/>
            <a:endParaRPr lang="en-US" sz="1500" dirty="0">
              <a:latin typeface="Times New Roman" pitchFamily="18" charset="0"/>
              <a:cs typeface="Times New Roman" pitchFamily="18" charset="0"/>
            </a:endParaRPr>
          </a:p>
        </p:txBody>
      </p:sp>
      <p:pic>
        <p:nvPicPr>
          <p:cNvPr id="1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550" y="571500"/>
            <a:ext cx="5200650" cy="314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4319631"/>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nodePh="1">
                                  <p:stCondLst>
                                    <p:cond delay="0"/>
                                  </p:stCondLst>
                                  <p:endCondLst>
                                    <p:cond evt="begin" delay="0">
                                      <p:tn val="11"/>
                                    </p:cond>
                                  </p:end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2000"/>
                                        <p:tgtEl>
                                          <p:spTgt spid="10">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nodePh="1">
                                  <p:stCondLst>
                                    <p:cond delay="0"/>
                                  </p:stCondLst>
                                  <p:endCondLst>
                                    <p:cond evt="begin" delay="0">
                                      <p:tn val="16"/>
                                    </p:cond>
                                  </p:endCondLst>
                                  <p:childTnLst>
                                    <p:set>
                                      <p:cBhvr>
                                        <p:cTn id="17" dur="1" fill="hold">
                                          <p:stCondLst>
                                            <p:cond delay="0"/>
                                          </p:stCondLst>
                                        </p:cTn>
                                        <p:tgtEl>
                                          <p:spTgt spid="14">
                                            <p:txEl>
                                              <p:pRg st="0" end="0"/>
                                            </p:txEl>
                                          </p:spTgt>
                                        </p:tgtEl>
                                        <p:attrNameLst>
                                          <p:attrName>style.visibility</p:attrName>
                                        </p:attrNameLst>
                                      </p:cBhvr>
                                      <p:to>
                                        <p:strVal val="visible"/>
                                      </p:to>
                                    </p:set>
                                    <p:animEffect transition="in" filter="fade">
                                      <p:cBhvr>
                                        <p:cTn id="18" dur="20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FF313-0761-4E9A-B3B1-6ED2725909FF}"/>
              </a:ext>
            </a:extLst>
          </p:cNvPr>
          <p:cNvSpPr>
            <a:spLocks noGrp="1"/>
          </p:cNvSpPr>
          <p:nvPr>
            <p:ph type="title"/>
          </p:nvPr>
        </p:nvSpPr>
        <p:spPr>
          <a:xfrm>
            <a:off x="649299" y="121138"/>
            <a:ext cx="5915025" cy="392906"/>
          </a:xfrm>
        </p:spPr>
        <p:txBody>
          <a:bodyPr>
            <a:normAutofit fontScale="90000"/>
          </a:bodyPr>
          <a:lstStyle/>
          <a:p>
            <a:r>
              <a:rPr lang="en-US" sz="2400" b="1" u="sng" dirty="0">
                <a:solidFill>
                  <a:srgbClr val="0000FF"/>
                </a:solidFill>
                <a:latin typeface="Arial Black" panose="020B0A04020102020204" pitchFamily="34" charset="0"/>
              </a:rPr>
              <a:t>Binary Logic</a:t>
            </a:r>
            <a:endParaRPr lang="en-IN" sz="2400" b="1" u="sng" dirty="0">
              <a:solidFill>
                <a:srgbClr val="0000FF"/>
              </a:solidFill>
              <a:latin typeface="Arial Black" panose="020B0A04020102020204" pitchFamily="34" charset="0"/>
            </a:endParaRPr>
          </a:p>
        </p:txBody>
      </p:sp>
      <p:sp>
        <p:nvSpPr>
          <p:cNvPr id="3" name="Content Placeholder 2">
            <a:extLst>
              <a:ext uri="{FF2B5EF4-FFF2-40B4-BE49-F238E27FC236}">
                <a16:creationId xmlns:a16="http://schemas.microsoft.com/office/drawing/2014/main" id="{0EE8044F-3152-48A1-9497-73D42ACE838D}"/>
              </a:ext>
            </a:extLst>
          </p:cNvPr>
          <p:cNvSpPr>
            <a:spLocks noGrp="1"/>
          </p:cNvSpPr>
          <p:nvPr>
            <p:ph idx="1"/>
          </p:nvPr>
        </p:nvSpPr>
        <p:spPr>
          <a:xfrm>
            <a:off x="762000" y="742950"/>
            <a:ext cx="5915025" cy="3263504"/>
          </a:xfrm>
        </p:spPr>
        <p:txBody>
          <a:bodyPr>
            <a:normAutofit fontScale="85000" lnSpcReduction="20000"/>
          </a:bodyPr>
          <a:lstStyle/>
          <a:p>
            <a:r>
              <a:rPr lang="en-US" dirty="0"/>
              <a:t>In Binary logic, the addition is,</a:t>
            </a:r>
          </a:p>
          <a:p>
            <a:pPr>
              <a:buNone/>
            </a:pPr>
            <a:r>
              <a:rPr lang="en-US" dirty="0"/>
              <a:t>    0 + 0= 0</a:t>
            </a:r>
          </a:p>
          <a:p>
            <a:pPr>
              <a:buNone/>
            </a:pPr>
            <a:r>
              <a:rPr lang="en-US" dirty="0"/>
              <a:t>	0 + 1= 1</a:t>
            </a:r>
          </a:p>
          <a:p>
            <a:pPr>
              <a:buNone/>
            </a:pPr>
            <a:r>
              <a:rPr lang="en-US" dirty="0"/>
              <a:t>	1 + 0= 1</a:t>
            </a:r>
          </a:p>
          <a:p>
            <a:pPr>
              <a:buNone/>
            </a:pPr>
            <a:r>
              <a:rPr lang="en-US" dirty="0"/>
              <a:t>	1 + 1= 1</a:t>
            </a:r>
          </a:p>
          <a:p>
            <a:pPr>
              <a:buNone/>
            </a:pPr>
            <a:endParaRPr lang="en-US" dirty="0"/>
          </a:p>
          <a:p>
            <a:r>
              <a:rPr lang="en-US" dirty="0"/>
              <a:t>The Multiplication of two bits is,</a:t>
            </a:r>
          </a:p>
          <a:p>
            <a:pPr>
              <a:buNone/>
            </a:pPr>
            <a:r>
              <a:rPr lang="en-US" dirty="0"/>
              <a:t>	0.0=0</a:t>
            </a:r>
          </a:p>
          <a:p>
            <a:pPr>
              <a:buNone/>
            </a:pPr>
            <a:r>
              <a:rPr lang="en-US" dirty="0"/>
              <a:t>	0.1=0</a:t>
            </a:r>
          </a:p>
          <a:p>
            <a:pPr>
              <a:buNone/>
            </a:pPr>
            <a:r>
              <a:rPr lang="en-US" dirty="0"/>
              <a:t>	1.0=0</a:t>
            </a:r>
          </a:p>
          <a:p>
            <a:pPr>
              <a:buNone/>
            </a:pPr>
            <a:r>
              <a:rPr lang="en-US" dirty="0"/>
              <a:t>	1.1=1</a:t>
            </a:r>
          </a:p>
          <a:p>
            <a:endParaRPr lang="en-IN" dirty="0"/>
          </a:p>
        </p:txBody>
      </p:sp>
    </p:spTree>
    <p:extLst>
      <p:ext uri="{BB962C8B-B14F-4D97-AF65-F5344CB8AC3E}">
        <p14:creationId xmlns:p14="http://schemas.microsoft.com/office/powerpoint/2010/main" val="97659756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1259C-8144-4514-B24B-079FEC930061}"/>
              </a:ext>
            </a:extLst>
          </p:cNvPr>
          <p:cNvSpPr>
            <a:spLocks noGrp="1"/>
          </p:cNvSpPr>
          <p:nvPr>
            <p:ph type="title"/>
          </p:nvPr>
        </p:nvSpPr>
        <p:spPr>
          <a:xfrm>
            <a:off x="649299" y="273844"/>
            <a:ext cx="5915025" cy="392906"/>
          </a:xfrm>
        </p:spPr>
        <p:txBody>
          <a:bodyPr/>
          <a:lstStyle/>
          <a:p>
            <a:r>
              <a:rPr lang="en-US" sz="2100" b="1" u="sng" dirty="0">
                <a:solidFill>
                  <a:srgbClr val="0000FF"/>
                </a:solidFill>
                <a:latin typeface="Arial Black" panose="020B0A04020102020204" pitchFamily="34" charset="0"/>
                <a:ea typeface="+mn-ea"/>
                <a:cs typeface="+mn-cs"/>
              </a:rPr>
              <a:t>J-K Flip Flop</a:t>
            </a:r>
            <a:endParaRPr lang="en-IN" sz="2100" b="1" u="sng" dirty="0">
              <a:solidFill>
                <a:srgbClr val="0000FF"/>
              </a:solidFill>
              <a:latin typeface="Arial Black" panose="020B0A04020102020204" pitchFamily="34" charset="0"/>
              <a:ea typeface="+mn-ea"/>
              <a:cs typeface="+mn-cs"/>
            </a:endParaRPr>
          </a:p>
        </p:txBody>
      </p:sp>
      <p:sp>
        <p:nvSpPr>
          <p:cNvPr id="4" name="TextBox 3">
            <a:extLst>
              <a:ext uri="{FF2B5EF4-FFF2-40B4-BE49-F238E27FC236}">
                <a16:creationId xmlns:a16="http://schemas.microsoft.com/office/drawing/2014/main" id="{86E4FF2C-4901-4C43-95AD-5B33D1739B28}"/>
              </a:ext>
            </a:extLst>
          </p:cNvPr>
          <p:cNvSpPr txBox="1"/>
          <p:nvPr/>
        </p:nvSpPr>
        <p:spPr>
          <a:xfrm>
            <a:off x="662763" y="1047750"/>
            <a:ext cx="6172200" cy="2230739"/>
          </a:xfrm>
          <a:prstGeom prst="rect">
            <a:avLst/>
          </a:prstGeom>
          <a:noFill/>
        </p:spPr>
        <p:txBody>
          <a:bodyPr wrap="square">
            <a:spAutoFit/>
          </a:bodyPr>
          <a:lstStyle/>
          <a:p>
            <a:pPr marL="285750" indent="-285750" algn="just">
              <a:lnSpc>
                <a:spcPct val="200000"/>
              </a:lnSpc>
              <a:spcBef>
                <a:spcPts val="0"/>
              </a:spcBef>
              <a:buFont typeface="Arial" panose="020B0604020202020204" pitchFamily="34" charset="0"/>
              <a:buChar char="•"/>
            </a:pPr>
            <a:r>
              <a:rPr lang="en-US" sz="1800" dirty="0"/>
              <a:t>The J-K flip-flop is very versatile and is most widely used.</a:t>
            </a:r>
          </a:p>
          <a:p>
            <a:pPr marL="285750" indent="-285750" algn="just">
              <a:lnSpc>
                <a:spcPct val="200000"/>
              </a:lnSpc>
              <a:spcBef>
                <a:spcPts val="0"/>
              </a:spcBef>
              <a:buFont typeface="Arial" panose="020B0604020202020204" pitchFamily="34" charset="0"/>
              <a:buChar char="•"/>
            </a:pPr>
            <a:r>
              <a:rPr lang="en-US" sz="1800" dirty="0"/>
              <a:t>The functioning of J-K flip-flop is identical to that of R-S flip-flop in RESET, SET and no change conditions of operation. </a:t>
            </a:r>
          </a:p>
          <a:p>
            <a:pPr marL="285750" indent="-285750" algn="just">
              <a:lnSpc>
                <a:spcPct val="200000"/>
              </a:lnSpc>
              <a:spcBef>
                <a:spcPts val="0"/>
              </a:spcBef>
              <a:buFont typeface="Arial" panose="020B0604020202020204" pitchFamily="34" charset="0"/>
              <a:buChar char="•"/>
            </a:pPr>
            <a:r>
              <a:rPr lang="en-US" sz="1800" dirty="0"/>
              <a:t>The J-K flip-flop has no invalid state as that R-S flip-flop. </a:t>
            </a:r>
          </a:p>
        </p:txBody>
      </p:sp>
    </p:spTree>
    <p:extLst>
      <p:ext uri="{BB962C8B-B14F-4D97-AF65-F5344CB8AC3E}">
        <p14:creationId xmlns:p14="http://schemas.microsoft.com/office/powerpoint/2010/main" val="31558110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1259C-8144-4514-B24B-079FEC930061}"/>
              </a:ext>
            </a:extLst>
          </p:cNvPr>
          <p:cNvSpPr>
            <a:spLocks noGrp="1"/>
          </p:cNvSpPr>
          <p:nvPr>
            <p:ph type="title"/>
          </p:nvPr>
        </p:nvSpPr>
        <p:spPr>
          <a:xfrm>
            <a:off x="649299" y="273844"/>
            <a:ext cx="5915025" cy="392906"/>
          </a:xfrm>
        </p:spPr>
        <p:txBody>
          <a:bodyPr/>
          <a:lstStyle/>
          <a:p>
            <a:r>
              <a:rPr lang="en-US" sz="2100" b="1" u="sng" dirty="0">
                <a:solidFill>
                  <a:srgbClr val="0000FF"/>
                </a:solidFill>
                <a:latin typeface="Arial Black" panose="020B0A04020102020204" pitchFamily="34" charset="0"/>
                <a:ea typeface="+mn-ea"/>
                <a:cs typeface="+mn-cs"/>
              </a:rPr>
              <a:t>J-K Flip Flop</a:t>
            </a:r>
            <a:endParaRPr lang="en-IN" sz="2100" b="1" u="sng" dirty="0">
              <a:solidFill>
                <a:srgbClr val="0000FF"/>
              </a:solidFill>
              <a:latin typeface="Arial Black" panose="020B0A04020102020204" pitchFamily="34" charset="0"/>
              <a:ea typeface="+mn-ea"/>
              <a:cs typeface="+mn-cs"/>
            </a:endParaRPr>
          </a:p>
        </p:txBody>
      </p:sp>
      <p:sp>
        <p:nvSpPr>
          <p:cNvPr id="4" name="TextBox 3">
            <a:extLst>
              <a:ext uri="{FF2B5EF4-FFF2-40B4-BE49-F238E27FC236}">
                <a16:creationId xmlns:a16="http://schemas.microsoft.com/office/drawing/2014/main" id="{06B81028-582F-4579-862A-C240711D243E}"/>
              </a:ext>
            </a:extLst>
          </p:cNvPr>
          <p:cNvSpPr txBox="1"/>
          <p:nvPr/>
        </p:nvSpPr>
        <p:spPr>
          <a:xfrm>
            <a:off x="649298" y="819150"/>
            <a:ext cx="6437301" cy="307777"/>
          </a:xfrm>
          <a:prstGeom prst="rect">
            <a:avLst/>
          </a:prstGeom>
          <a:noFill/>
        </p:spPr>
        <p:txBody>
          <a:bodyPr wrap="square">
            <a:spAutoFit/>
          </a:bodyPr>
          <a:lstStyle/>
          <a:p>
            <a:pPr marL="285750" indent="-285750">
              <a:buFont typeface="Arial" panose="020B0604020202020204" pitchFamily="34" charset="0"/>
              <a:buChar char="•"/>
            </a:pPr>
            <a:r>
              <a:rPr lang="en-US" dirty="0"/>
              <a:t>The circuit diagram and symbol are as shown in figure</a:t>
            </a:r>
          </a:p>
        </p:txBody>
      </p:sp>
      <p:pic>
        <p:nvPicPr>
          <p:cNvPr id="5" name="Picture 2">
            <a:extLst>
              <a:ext uri="{FF2B5EF4-FFF2-40B4-BE49-F238E27FC236}">
                <a16:creationId xmlns:a16="http://schemas.microsoft.com/office/drawing/2014/main" id="{E40DC2A6-2218-4DF2-B659-2F2DC660A618}"/>
              </a:ext>
            </a:extLst>
          </p:cNvPr>
          <p:cNvPicPr>
            <a:picLocks noChangeAspect="1" noChangeArrowheads="1"/>
          </p:cNvPicPr>
          <p:nvPr/>
        </p:nvPicPr>
        <p:blipFill>
          <a:blip r:embed="rId2"/>
          <a:srcRect/>
          <a:stretch>
            <a:fillRect/>
          </a:stretch>
        </p:blipFill>
        <p:spPr bwMode="auto">
          <a:xfrm>
            <a:off x="663475" y="1279326"/>
            <a:ext cx="3020581" cy="1673423"/>
          </a:xfrm>
          <a:prstGeom prst="rect">
            <a:avLst/>
          </a:prstGeom>
          <a:noFill/>
          <a:ln w="9525">
            <a:noFill/>
            <a:miter lim="800000"/>
            <a:headEnd/>
            <a:tailEnd/>
          </a:ln>
          <a:effectLst/>
        </p:spPr>
      </p:pic>
      <p:pic>
        <p:nvPicPr>
          <p:cNvPr id="6" name="Picture 3">
            <a:extLst>
              <a:ext uri="{FF2B5EF4-FFF2-40B4-BE49-F238E27FC236}">
                <a16:creationId xmlns:a16="http://schemas.microsoft.com/office/drawing/2014/main" id="{3633974E-210A-4E46-8DE4-E6D2D3DD632A}"/>
              </a:ext>
            </a:extLst>
          </p:cNvPr>
          <p:cNvPicPr>
            <a:picLocks noChangeAspect="1" noChangeArrowheads="1"/>
          </p:cNvPicPr>
          <p:nvPr/>
        </p:nvPicPr>
        <p:blipFill>
          <a:blip r:embed="rId3"/>
          <a:srcRect/>
          <a:stretch>
            <a:fillRect/>
          </a:stretch>
        </p:blipFill>
        <p:spPr bwMode="auto">
          <a:xfrm>
            <a:off x="4049724" y="1201637"/>
            <a:ext cx="1988680" cy="1446313"/>
          </a:xfrm>
          <a:prstGeom prst="rect">
            <a:avLst/>
          </a:prstGeom>
          <a:noFill/>
          <a:ln w="9525">
            <a:noFill/>
            <a:miter lim="800000"/>
            <a:headEnd/>
            <a:tailEnd/>
          </a:ln>
          <a:effectLst/>
        </p:spPr>
      </p:pic>
      <p:pic>
        <p:nvPicPr>
          <p:cNvPr id="7" name="Picture 4">
            <a:extLst>
              <a:ext uri="{FF2B5EF4-FFF2-40B4-BE49-F238E27FC236}">
                <a16:creationId xmlns:a16="http://schemas.microsoft.com/office/drawing/2014/main" id="{2B86C51F-77D1-46D2-9BBB-05587C63498E}"/>
              </a:ext>
            </a:extLst>
          </p:cNvPr>
          <p:cNvPicPr>
            <a:picLocks noChangeAspect="1" noChangeArrowheads="1"/>
          </p:cNvPicPr>
          <p:nvPr/>
        </p:nvPicPr>
        <p:blipFill>
          <a:blip r:embed="rId4"/>
          <a:srcRect/>
          <a:stretch>
            <a:fillRect/>
          </a:stretch>
        </p:blipFill>
        <p:spPr bwMode="auto">
          <a:xfrm>
            <a:off x="4024915" y="2758545"/>
            <a:ext cx="1905954" cy="1524763"/>
          </a:xfrm>
          <a:prstGeom prst="rect">
            <a:avLst/>
          </a:prstGeom>
          <a:noFill/>
          <a:ln w="9525">
            <a:noFill/>
            <a:miter lim="800000"/>
            <a:headEnd/>
            <a:tailEnd/>
          </a:ln>
          <a:effectLst/>
        </p:spPr>
      </p:pic>
      <p:sp>
        <p:nvSpPr>
          <p:cNvPr id="9" name="TextBox 8">
            <a:extLst>
              <a:ext uri="{FF2B5EF4-FFF2-40B4-BE49-F238E27FC236}">
                <a16:creationId xmlns:a16="http://schemas.microsoft.com/office/drawing/2014/main" id="{43C805DA-60EC-49B3-81D0-23C06EFD8AF8}"/>
              </a:ext>
            </a:extLst>
          </p:cNvPr>
          <p:cNvSpPr txBox="1"/>
          <p:nvPr/>
        </p:nvSpPr>
        <p:spPr>
          <a:xfrm>
            <a:off x="1503422" y="4407798"/>
            <a:ext cx="4668778" cy="307777"/>
          </a:xfrm>
          <a:prstGeom prst="rect">
            <a:avLst/>
          </a:prstGeom>
          <a:noFill/>
        </p:spPr>
        <p:txBody>
          <a:bodyPr wrap="square">
            <a:spAutoFit/>
          </a:bodyPr>
          <a:lstStyle/>
          <a:p>
            <a:r>
              <a:rPr lang="en-US" dirty="0"/>
              <a:t>(a) Circuit Diagram                                               (b) Symbol</a:t>
            </a:r>
            <a:endParaRPr lang="en-IN" dirty="0"/>
          </a:p>
        </p:txBody>
      </p:sp>
    </p:spTree>
    <p:extLst>
      <p:ext uri="{BB962C8B-B14F-4D97-AF65-F5344CB8AC3E}">
        <p14:creationId xmlns:p14="http://schemas.microsoft.com/office/powerpoint/2010/main" val="12762247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571500"/>
            <a:ext cx="6000750" cy="428625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8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8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8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p:txBody>
      </p:sp>
      <p:sp>
        <p:nvSpPr>
          <p:cNvPr id="5" name="Rectangle 4"/>
          <p:cNvSpPr/>
          <p:nvPr/>
        </p:nvSpPr>
        <p:spPr>
          <a:xfrm>
            <a:off x="685800" y="57150"/>
            <a:ext cx="600075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800" b="1" i="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JK Flip-Flop</a:t>
            </a:r>
          </a:p>
        </p:txBody>
      </p:sp>
      <p:grpSp>
        <p:nvGrpSpPr>
          <p:cNvPr id="3" name="Group 2">
            <a:extLst>
              <a:ext uri="{FF2B5EF4-FFF2-40B4-BE49-F238E27FC236}">
                <a16:creationId xmlns:a16="http://schemas.microsoft.com/office/drawing/2014/main" id="{14A6B364-5BBF-4A57-9BBA-724D257CD964}"/>
              </a:ext>
            </a:extLst>
          </p:cNvPr>
          <p:cNvGrpSpPr/>
          <p:nvPr/>
        </p:nvGrpSpPr>
        <p:grpSpPr>
          <a:xfrm>
            <a:off x="9872" y="11034"/>
            <a:ext cx="598487" cy="5132467"/>
            <a:chOff x="13162" y="14712"/>
            <a:chExt cx="797981" cy="6843289"/>
          </a:xfrm>
        </p:grpSpPr>
        <p:pic>
          <p:nvPicPr>
            <p:cNvPr id="7" name="Picture 43"/>
            <p:cNvPicPr>
              <a:picLocks noChangeAspect="1" noChangeArrowheads="1"/>
            </p:cNvPicPr>
            <p:nvPr/>
          </p:nvPicPr>
          <p:blipFill>
            <a:blip r:embed="rId2"/>
            <a:srcRect/>
            <a:stretch>
              <a:fillRect/>
            </a:stretch>
          </p:blipFill>
          <p:spPr bwMode="auto">
            <a:xfrm>
              <a:off x="13162" y="14712"/>
              <a:ext cx="659937" cy="844562"/>
            </a:xfrm>
            <a:prstGeom prst="rect">
              <a:avLst/>
            </a:prstGeom>
            <a:noFill/>
            <a:ln w="9525">
              <a:noFill/>
              <a:miter lim="800000"/>
              <a:headEnd/>
              <a:tailEnd/>
            </a:ln>
          </p:spPr>
        </p:pic>
        <p:sp>
          <p:nvSpPr>
            <p:cNvPr id="11" name="Text Box 14"/>
            <p:cNvSpPr txBox="1">
              <a:spLocks noChangeArrowheads="1"/>
            </p:cNvSpPr>
            <p:nvPr/>
          </p:nvSpPr>
          <p:spPr bwMode="auto">
            <a:xfrm rot="16198651">
              <a:off x="-2440536" y="3619822"/>
              <a:ext cx="5435715" cy="430886"/>
            </a:xfrm>
            <a:prstGeom prst="rect">
              <a:avLst/>
            </a:prstGeom>
            <a:solidFill>
              <a:srgbClr val="000080"/>
            </a:solidFill>
            <a:ln w="9525">
              <a:noFill/>
              <a:miter lim="800000"/>
              <a:headEnd/>
              <a:tailEnd/>
            </a:ln>
          </p:spPr>
          <p:txBody>
            <a:bodyPr wrap="square">
              <a:spAutoFit/>
            </a:bodyPr>
            <a:lstStyle/>
            <a:p>
              <a:pPr>
                <a:spcBef>
                  <a:spcPct val="50000"/>
                </a:spcBef>
              </a:pPr>
              <a:r>
                <a:rPr lang="en-US" sz="1500" b="1" dirty="0">
                  <a:solidFill>
                    <a:schemeClr val="bg1"/>
                  </a:solidFill>
                  <a:latin typeface="Century Gothic" pitchFamily="34" charset="0"/>
                </a:rPr>
                <a:t>Vishwakarma  Institute  of  Technology</a:t>
              </a:r>
            </a:p>
          </p:txBody>
        </p:sp>
        <p:sp>
          <p:nvSpPr>
            <p:cNvPr id="2" name="Text Box 14">
              <a:extLst>
                <a:ext uri="{FF2B5EF4-FFF2-40B4-BE49-F238E27FC236}">
                  <a16:creationId xmlns:a16="http://schemas.microsoft.com/office/drawing/2014/main" id="{08D90372-4075-403D-BB31-3D2C4B3C58A2}"/>
                </a:ext>
              </a:extLst>
            </p:cNvPr>
            <p:cNvSpPr txBox="1">
              <a:spLocks noChangeArrowheads="1"/>
            </p:cNvSpPr>
            <p:nvPr/>
          </p:nvSpPr>
          <p:spPr bwMode="auto">
            <a:xfrm rot="16200000">
              <a:off x="-2345322" y="3701535"/>
              <a:ext cx="5943600" cy="369331"/>
            </a:xfrm>
            <a:prstGeom prst="rect">
              <a:avLst/>
            </a:prstGeom>
            <a:solidFill>
              <a:srgbClr val="FFFF99"/>
            </a:solidFill>
            <a:ln w="9525">
              <a:solidFill>
                <a:srgbClr val="002060"/>
              </a:solidFill>
              <a:miter lim="800000"/>
              <a:headEnd/>
              <a:tailEnd/>
            </a:ln>
          </p:spPr>
          <p:txBody>
            <a:bodyPr wrap="square">
              <a:spAutoFit/>
            </a:bodyPr>
            <a:lstStyle/>
            <a:p>
              <a:pPr>
                <a:spcBef>
                  <a:spcPct val="50000"/>
                </a:spcBef>
              </a:pPr>
              <a:r>
                <a:rPr lang="en-US" sz="1200" b="1" dirty="0">
                  <a:solidFill>
                    <a:srgbClr val="002060"/>
                  </a:solidFill>
                  <a:latin typeface="Century Gothic" pitchFamily="34" charset="0"/>
                </a:rPr>
                <a:t>FY - Department of Engineering, Sciences and Humanities</a:t>
              </a:r>
            </a:p>
          </p:txBody>
        </p:sp>
      </p:grpSp>
      <p:sp>
        <p:nvSpPr>
          <p:cNvPr id="8" name="Content Placeholder 2"/>
          <p:cNvSpPr txBox="1">
            <a:spLocks/>
          </p:cNvSpPr>
          <p:nvPr/>
        </p:nvSpPr>
        <p:spPr>
          <a:xfrm>
            <a:off x="742950" y="742950"/>
            <a:ext cx="5886450" cy="4171950"/>
          </a:xfrm>
          <a:prstGeom prst="rect">
            <a:avLst/>
          </a:prstGeom>
        </p:spPr>
        <p:txBody>
          <a:bodyPr lIns="68580" tIns="34290" rIns="68580" bIns="34290">
            <a:normAutofit/>
          </a:bodyPr>
          <a:lstStyle/>
          <a:p>
            <a:pPr>
              <a:spcBef>
                <a:spcPts val="450"/>
              </a:spcBef>
              <a:buClr>
                <a:schemeClr val="accent1"/>
              </a:buClr>
              <a:buSzPct val="76000"/>
              <a:defRPr/>
            </a:pPr>
            <a:endParaRPr lang="en-US" sz="1200" dirty="0"/>
          </a:p>
        </p:txBody>
      </p:sp>
      <p:sp>
        <p:nvSpPr>
          <p:cNvPr id="10" name="Rectangle 9"/>
          <p:cNvSpPr/>
          <p:nvPr/>
        </p:nvSpPr>
        <p:spPr>
          <a:xfrm>
            <a:off x="742950" y="685801"/>
            <a:ext cx="5886450" cy="415498"/>
          </a:xfrm>
          <a:prstGeom prst="rect">
            <a:avLst/>
          </a:prstGeom>
        </p:spPr>
        <p:txBody>
          <a:bodyPr wrap="square" lIns="68580" tIns="34290" rIns="68580" bIns="34290">
            <a:spAutoFit/>
          </a:bodyPr>
          <a:lstStyle/>
          <a:p>
            <a:pPr algn="just">
              <a:lnSpc>
                <a:spcPct val="150000"/>
              </a:lnSpc>
            </a:pPr>
            <a:endParaRPr lang="en-US" sz="1500" dirty="0">
              <a:solidFill>
                <a:srgbClr val="C00000"/>
              </a:solidFill>
              <a:latin typeface="Times New Roman" pitchFamily="18" charset="0"/>
              <a:cs typeface="Times New Roman" pitchFamily="18" charset="0"/>
            </a:endParaRPr>
          </a:p>
        </p:txBody>
      </p:sp>
      <p:sp>
        <p:nvSpPr>
          <p:cNvPr id="13" name="TextBox 12"/>
          <p:cNvSpPr txBox="1"/>
          <p:nvPr/>
        </p:nvSpPr>
        <p:spPr>
          <a:xfrm>
            <a:off x="742950" y="685802"/>
            <a:ext cx="5886450" cy="623248"/>
          </a:xfrm>
          <a:prstGeom prst="rect">
            <a:avLst/>
          </a:prstGeom>
          <a:noFill/>
        </p:spPr>
        <p:txBody>
          <a:bodyPr wrap="square" lIns="68580" tIns="34290" rIns="68580" bIns="34290" rtlCol="0">
            <a:spAutoFit/>
          </a:bodyPr>
          <a:lstStyle/>
          <a:p>
            <a:pPr algn="just"/>
            <a:endParaRPr lang="en-US" sz="1800" dirty="0">
              <a:latin typeface="Times New Roman" pitchFamily="18" charset="0"/>
              <a:cs typeface="Times New Roman" pitchFamily="18" charset="0"/>
            </a:endParaRPr>
          </a:p>
          <a:p>
            <a:pPr algn="just"/>
            <a:endParaRPr lang="en-US" sz="1800" dirty="0">
              <a:latin typeface="Times New Roman" pitchFamily="18" charset="0"/>
              <a:cs typeface="Times New Roman" pitchFamily="18" charset="0"/>
            </a:endParaRPr>
          </a:p>
        </p:txBody>
      </p:sp>
      <p:sp>
        <p:nvSpPr>
          <p:cNvPr id="12" name="TextBox 11"/>
          <p:cNvSpPr txBox="1"/>
          <p:nvPr/>
        </p:nvSpPr>
        <p:spPr>
          <a:xfrm>
            <a:off x="800102" y="3257550"/>
            <a:ext cx="5829299" cy="300083"/>
          </a:xfrm>
          <a:prstGeom prst="rect">
            <a:avLst/>
          </a:prstGeom>
          <a:noFill/>
        </p:spPr>
        <p:txBody>
          <a:bodyPr wrap="square" lIns="68580" tIns="34290" rIns="68580" bIns="34290" rtlCol="0">
            <a:spAutoFit/>
          </a:bodyPr>
          <a:lstStyle/>
          <a:p>
            <a:pPr algn="just"/>
            <a:endParaRPr lang="en-US" sz="1500" dirty="0">
              <a:latin typeface="Times New Roman" pitchFamily="18" charset="0"/>
              <a:cs typeface="Times New Roman" pitchFamily="18" charset="0"/>
            </a:endParaRPr>
          </a:p>
        </p:txBody>
      </p:sp>
      <p:sp>
        <p:nvSpPr>
          <p:cNvPr id="14" name="TextBox 13"/>
          <p:cNvSpPr txBox="1"/>
          <p:nvPr/>
        </p:nvSpPr>
        <p:spPr>
          <a:xfrm>
            <a:off x="800100" y="685800"/>
            <a:ext cx="5829300" cy="300083"/>
          </a:xfrm>
          <a:prstGeom prst="rect">
            <a:avLst/>
          </a:prstGeom>
          <a:noFill/>
        </p:spPr>
        <p:txBody>
          <a:bodyPr wrap="square" lIns="68580" tIns="34290" rIns="68580" bIns="34290" rtlCol="0">
            <a:spAutoFit/>
          </a:bodyPr>
          <a:lstStyle/>
          <a:p>
            <a:pPr algn="just"/>
            <a:endParaRPr lang="en-US" sz="1500" dirty="0">
              <a:latin typeface="Times New Roman" pitchFamily="18" charset="0"/>
              <a:cs typeface="Times New Roman" pitchFamily="18" charset="0"/>
            </a:endParaRPr>
          </a:p>
        </p:txBody>
      </p:sp>
      <p:sp>
        <p:nvSpPr>
          <p:cNvPr id="15" name="TextBox 14"/>
          <p:cNvSpPr txBox="1"/>
          <p:nvPr/>
        </p:nvSpPr>
        <p:spPr>
          <a:xfrm>
            <a:off x="742950" y="628650"/>
            <a:ext cx="5886450" cy="284693"/>
          </a:xfrm>
          <a:prstGeom prst="rect">
            <a:avLst/>
          </a:prstGeom>
          <a:noFill/>
        </p:spPr>
        <p:txBody>
          <a:bodyPr wrap="square" lIns="68580" tIns="34290" rIns="68580" bIns="34290" rtlCol="0">
            <a:spAutoFit/>
          </a:bodyPr>
          <a:lstStyle/>
          <a:p>
            <a:pPr>
              <a:buFont typeface="Wingdings" pitchFamily="2" charset="2"/>
              <a:buChar char="Ø"/>
            </a:pPr>
            <a:endParaRPr lang="en-US" dirty="0"/>
          </a:p>
        </p:txBody>
      </p:sp>
      <p:pic>
        <p:nvPicPr>
          <p:cNvPr id="16" name="Picture 15" descr="JK-Flip-Flop.PNG"/>
          <p:cNvPicPr>
            <a:picLocks noChangeAspect="1"/>
          </p:cNvPicPr>
          <p:nvPr/>
        </p:nvPicPr>
        <p:blipFill>
          <a:blip r:embed="rId3" cstate="print"/>
          <a:stretch>
            <a:fillRect/>
          </a:stretch>
        </p:blipFill>
        <p:spPr>
          <a:xfrm>
            <a:off x="915142" y="628650"/>
            <a:ext cx="4685559" cy="2171700"/>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950" y="2857500"/>
            <a:ext cx="3143250" cy="2107764"/>
          </a:xfrm>
          <a:prstGeom prst="rect">
            <a:avLst/>
          </a:prstGeom>
        </p:spPr>
      </p:pic>
      <p:sp>
        <p:nvSpPr>
          <p:cNvPr id="18" name="TextBox 17"/>
          <p:cNvSpPr txBox="1"/>
          <p:nvPr/>
        </p:nvSpPr>
        <p:spPr>
          <a:xfrm>
            <a:off x="3829050" y="3143251"/>
            <a:ext cx="2876550" cy="715581"/>
          </a:xfrm>
          <a:prstGeom prst="rect">
            <a:avLst/>
          </a:prstGeom>
          <a:noFill/>
        </p:spPr>
        <p:txBody>
          <a:bodyPr wrap="square" lIns="68580" tIns="34290" rIns="68580" bIns="34290" rtlCol="0">
            <a:spAutoFit/>
          </a:bodyPr>
          <a:lstStyle/>
          <a:p>
            <a:r>
              <a:rPr lang="en-US" b="1" dirty="0">
                <a:latin typeface="Times New Roman" pitchFamily="18" charset="0"/>
                <a:cs typeface="Times New Roman" pitchFamily="18" charset="0"/>
              </a:rPr>
              <a:t>Case 1)</a:t>
            </a:r>
            <a:r>
              <a:rPr lang="en-US" dirty="0">
                <a:latin typeface="Times New Roman" pitchFamily="18" charset="0"/>
                <a:cs typeface="Times New Roman" pitchFamily="18" charset="0"/>
              </a:rPr>
              <a:t> CLK = 1 , J=K = O , O/P is memory state.</a:t>
            </a:r>
          </a:p>
          <a:p>
            <a:r>
              <a:rPr lang="en-US" b="1" dirty="0">
                <a:latin typeface="Times New Roman" pitchFamily="18" charset="0"/>
                <a:cs typeface="Times New Roman" pitchFamily="18" charset="0"/>
              </a:rPr>
              <a:t>Case 2)</a:t>
            </a:r>
            <a:r>
              <a:rPr lang="en-US" dirty="0">
                <a:latin typeface="Times New Roman" pitchFamily="18" charset="0"/>
                <a:cs typeface="Times New Roman" pitchFamily="18" charset="0"/>
              </a:rPr>
              <a:t> CLK =1 , J=1, K=0 , Q=1, ¯</a:t>
            </a:r>
          </a:p>
        </p:txBody>
      </p:sp>
      <p:sp>
        <p:nvSpPr>
          <p:cNvPr id="19" name="TextBox 18"/>
          <p:cNvSpPr txBox="1"/>
          <p:nvPr/>
        </p:nvSpPr>
        <p:spPr>
          <a:xfrm>
            <a:off x="6229350" y="3609201"/>
            <a:ext cx="571500" cy="284693"/>
          </a:xfrm>
          <a:prstGeom prst="rect">
            <a:avLst/>
          </a:prstGeom>
          <a:noFill/>
        </p:spPr>
        <p:txBody>
          <a:bodyPr wrap="square" lIns="68580" tIns="34290" rIns="68580" bIns="34290" rtlCol="0">
            <a:spAutoFit/>
          </a:bodyPr>
          <a:lstStyle/>
          <a:p>
            <a:r>
              <a:rPr lang="en-US" dirty="0">
                <a:latin typeface="Times New Roman" pitchFamily="18" charset="0"/>
                <a:cs typeface="Times New Roman" pitchFamily="18" charset="0"/>
              </a:rPr>
              <a:t>Q = 0</a:t>
            </a:r>
          </a:p>
        </p:txBody>
      </p:sp>
      <p:sp>
        <p:nvSpPr>
          <p:cNvPr id="20" name="TextBox 19"/>
          <p:cNvSpPr txBox="1"/>
          <p:nvPr/>
        </p:nvSpPr>
        <p:spPr>
          <a:xfrm>
            <a:off x="3771900" y="3943350"/>
            <a:ext cx="2873222" cy="715581"/>
          </a:xfrm>
          <a:prstGeom prst="rect">
            <a:avLst/>
          </a:prstGeom>
          <a:noFill/>
        </p:spPr>
        <p:txBody>
          <a:bodyPr wrap="none" lIns="68580" tIns="34290" rIns="68580" bIns="34290" rtlCol="0">
            <a:spAutoFit/>
          </a:bodyPr>
          <a:lstStyle/>
          <a:p>
            <a:r>
              <a:rPr lang="en-US" b="1" dirty="0">
                <a:latin typeface="Times New Roman" pitchFamily="18" charset="0"/>
                <a:cs typeface="Times New Roman" pitchFamily="18" charset="0"/>
              </a:rPr>
              <a:t>Case 3</a:t>
            </a:r>
            <a:r>
              <a:rPr lang="en-US" dirty="0">
                <a:latin typeface="Times New Roman" pitchFamily="18" charset="0"/>
                <a:cs typeface="Times New Roman" pitchFamily="18" charset="0"/>
              </a:rPr>
              <a:t>) CLK =1, J = 0 , K =1, Q=0, ¯</a:t>
            </a:r>
          </a:p>
          <a:p>
            <a:r>
              <a:rPr lang="en-US" b="1" dirty="0">
                <a:latin typeface="Times New Roman" pitchFamily="18" charset="0"/>
                <a:cs typeface="Times New Roman" pitchFamily="18" charset="0"/>
              </a:rPr>
              <a:t>Case 4)</a:t>
            </a:r>
            <a:r>
              <a:rPr lang="en-US" dirty="0">
                <a:latin typeface="Times New Roman" pitchFamily="18" charset="0"/>
                <a:cs typeface="Times New Roman" pitchFamily="18" charset="0"/>
              </a:rPr>
              <a:t> CLK =1 , J =1 , K =1</a:t>
            </a:r>
          </a:p>
          <a:p>
            <a:r>
              <a:rPr lang="en-US" dirty="0">
                <a:latin typeface="Times New Roman" pitchFamily="18" charset="0"/>
                <a:cs typeface="Times New Roman" pitchFamily="18" charset="0"/>
              </a:rPr>
              <a:t>Assume , Q=0 , ¯</a:t>
            </a:r>
          </a:p>
        </p:txBody>
      </p:sp>
      <p:sp>
        <p:nvSpPr>
          <p:cNvPr id="21" name="TextBox 20"/>
          <p:cNvSpPr txBox="1"/>
          <p:nvPr/>
        </p:nvSpPr>
        <p:spPr>
          <a:xfrm>
            <a:off x="6308716" y="4009251"/>
            <a:ext cx="503984" cy="284693"/>
          </a:xfrm>
          <a:prstGeom prst="rect">
            <a:avLst/>
          </a:prstGeom>
          <a:noFill/>
        </p:spPr>
        <p:txBody>
          <a:bodyPr wrap="none" lIns="68580" tIns="34290" rIns="68580" bIns="34290" rtlCol="0">
            <a:spAutoFit/>
          </a:bodyPr>
          <a:lstStyle/>
          <a:p>
            <a:r>
              <a:rPr lang="en-US" dirty="0">
                <a:latin typeface="Times New Roman" pitchFamily="18" charset="0"/>
                <a:cs typeface="Times New Roman" pitchFamily="18" charset="0"/>
              </a:rPr>
              <a:t>Q =1</a:t>
            </a:r>
          </a:p>
        </p:txBody>
      </p:sp>
      <p:sp>
        <p:nvSpPr>
          <p:cNvPr id="22" name="TextBox 21"/>
          <p:cNvSpPr txBox="1"/>
          <p:nvPr/>
        </p:nvSpPr>
        <p:spPr>
          <a:xfrm>
            <a:off x="4857752" y="4400550"/>
            <a:ext cx="1643720" cy="284693"/>
          </a:xfrm>
          <a:prstGeom prst="rect">
            <a:avLst/>
          </a:prstGeom>
          <a:noFill/>
        </p:spPr>
        <p:txBody>
          <a:bodyPr wrap="none" lIns="68580" tIns="34290" rIns="68580" bIns="34290" rtlCol="0">
            <a:spAutoFit/>
          </a:bodyPr>
          <a:lstStyle/>
          <a:p>
            <a:r>
              <a:rPr lang="en-US" dirty="0">
                <a:latin typeface="Times New Roman" pitchFamily="18" charset="0"/>
                <a:cs typeface="Times New Roman" pitchFamily="18" charset="0"/>
              </a:rPr>
              <a:t>Q =1  Hence Q=1 , ¯</a:t>
            </a:r>
          </a:p>
        </p:txBody>
      </p:sp>
      <p:sp>
        <p:nvSpPr>
          <p:cNvPr id="23" name="TextBox 22"/>
          <p:cNvSpPr txBox="1"/>
          <p:nvPr/>
        </p:nvSpPr>
        <p:spPr>
          <a:xfrm>
            <a:off x="6172200" y="4457701"/>
            <a:ext cx="571500" cy="284693"/>
          </a:xfrm>
          <a:prstGeom prst="rect">
            <a:avLst/>
          </a:prstGeom>
          <a:noFill/>
        </p:spPr>
        <p:txBody>
          <a:bodyPr wrap="square" lIns="68580" tIns="34290" rIns="68580" bIns="34290" rtlCol="0">
            <a:spAutoFit/>
          </a:bodyPr>
          <a:lstStyle/>
          <a:p>
            <a:r>
              <a:rPr lang="en-US" dirty="0">
                <a:latin typeface="Times New Roman" pitchFamily="18" charset="0"/>
                <a:cs typeface="Times New Roman" pitchFamily="18" charset="0"/>
              </a:rPr>
              <a:t>Q = 0</a:t>
            </a:r>
          </a:p>
        </p:txBody>
      </p:sp>
      <p:sp>
        <p:nvSpPr>
          <p:cNvPr id="24" name="TextBox 23"/>
          <p:cNvSpPr txBox="1"/>
          <p:nvPr/>
        </p:nvSpPr>
        <p:spPr>
          <a:xfrm>
            <a:off x="5600700" y="1128669"/>
            <a:ext cx="253916" cy="346249"/>
          </a:xfrm>
          <a:prstGeom prst="rect">
            <a:avLst/>
          </a:prstGeom>
          <a:noFill/>
        </p:spPr>
        <p:txBody>
          <a:bodyPr wrap="none" lIns="68580" tIns="34290" rIns="68580" bIns="34290" rtlCol="0">
            <a:spAutoFit/>
          </a:bodyPr>
          <a:lstStyle/>
          <a:p>
            <a:r>
              <a:rPr lang="en-US" sz="1800" b="1" dirty="0">
                <a:latin typeface="Times New Roman" pitchFamily="18" charset="0"/>
                <a:cs typeface="Times New Roman" pitchFamily="18" charset="0"/>
              </a:rPr>
              <a:t>0</a:t>
            </a:r>
          </a:p>
        </p:txBody>
      </p:sp>
      <p:sp>
        <p:nvSpPr>
          <p:cNvPr id="25" name="TextBox 24"/>
          <p:cNvSpPr txBox="1"/>
          <p:nvPr/>
        </p:nvSpPr>
        <p:spPr>
          <a:xfrm>
            <a:off x="5600700" y="2000251"/>
            <a:ext cx="253916" cy="346249"/>
          </a:xfrm>
          <a:prstGeom prst="rect">
            <a:avLst/>
          </a:prstGeom>
          <a:noFill/>
        </p:spPr>
        <p:txBody>
          <a:bodyPr wrap="none" lIns="68580" tIns="34290" rIns="68580" bIns="34290" rtlCol="0">
            <a:spAutoFit/>
          </a:bodyPr>
          <a:lstStyle/>
          <a:p>
            <a:r>
              <a:rPr lang="en-US" sz="1800" b="1" dirty="0">
                <a:latin typeface="Times New Roman" pitchFamily="18" charset="0"/>
                <a:cs typeface="Times New Roman" pitchFamily="18" charset="0"/>
              </a:rPr>
              <a:t>1</a:t>
            </a:r>
          </a:p>
        </p:txBody>
      </p:sp>
      <p:sp>
        <p:nvSpPr>
          <p:cNvPr id="26" name="TextBox 25"/>
          <p:cNvSpPr txBox="1"/>
          <p:nvPr/>
        </p:nvSpPr>
        <p:spPr>
          <a:xfrm>
            <a:off x="5772150" y="1139652"/>
            <a:ext cx="253916" cy="346249"/>
          </a:xfrm>
          <a:prstGeom prst="rect">
            <a:avLst/>
          </a:prstGeom>
          <a:noFill/>
        </p:spPr>
        <p:txBody>
          <a:bodyPr wrap="none" lIns="68580" tIns="34290" rIns="68580" bIns="34290" rtlCol="0">
            <a:spAutoFit/>
          </a:bodyPr>
          <a:lstStyle/>
          <a:p>
            <a:r>
              <a:rPr lang="en-US" sz="1800" b="1" dirty="0">
                <a:latin typeface="Times New Roman" pitchFamily="18" charset="0"/>
                <a:cs typeface="Times New Roman" pitchFamily="18" charset="0"/>
              </a:rPr>
              <a:t>1</a:t>
            </a:r>
          </a:p>
        </p:txBody>
      </p:sp>
      <p:sp>
        <p:nvSpPr>
          <p:cNvPr id="27" name="TextBox 26"/>
          <p:cNvSpPr txBox="1"/>
          <p:nvPr/>
        </p:nvSpPr>
        <p:spPr>
          <a:xfrm>
            <a:off x="5772150" y="2000251"/>
            <a:ext cx="253916" cy="346249"/>
          </a:xfrm>
          <a:prstGeom prst="rect">
            <a:avLst/>
          </a:prstGeom>
          <a:noFill/>
        </p:spPr>
        <p:txBody>
          <a:bodyPr wrap="none" lIns="68580" tIns="34290" rIns="68580" bIns="34290" rtlCol="0">
            <a:spAutoFit/>
          </a:bodyPr>
          <a:lstStyle/>
          <a:p>
            <a:r>
              <a:rPr lang="en-US" sz="1800" b="1" dirty="0">
                <a:latin typeface="Times New Roman" pitchFamily="18" charset="0"/>
                <a:cs typeface="Times New Roman" pitchFamily="18" charset="0"/>
              </a:rPr>
              <a:t>0</a:t>
            </a:r>
          </a:p>
        </p:txBody>
      </p:sp>
      <p:sp>
        <p:nvSpPr>
          <p:cNvPr id="28" name="TextBox 27"/>
          <p:cNvSpPr txBox="1"/>
          <p:nvPr/>
        </p:nvSpPr>
        <p:spPr>
          <a:xfrm>
            <a:off x="6000750" y="1143001"/>
            <a:ext cx="253916" cy="346249"/>
          </a:xfrm>
          <a:prstGeom prst="rect">
            <a:avLst/>
          </a:prstGeom>
          <a:noFill/>
        </p:spPr>
        <p:txBody>
          <a:bodyPr wrap="none" lIns="68580" tIns="34290" rIns="68580" bIns="34290" rtlCol="0">
            <a:spAutoFit/>
          </a:bodyPr>
          <a:lstStyle/>
          <a:p>
            <a:r>
              <a:rPr lang="en-US" sz="1800" b="1" dirty="0">
                <a:latin typeface="Times New Roman" pitchFamily="18" charset="0"/>
                <a:cs typeface="Times New Roman" pitchFamily="18" charset="0"/>
              </a:rPr>
              <a:t>0</a:t>
            </a:r>
          </a:p>
        </p:txBody>
      </p:sp>
      <p:sp>
        <p:nvSpPr>
          <p:cNvPr id="29" name="TextBox 28"/>
          <p:cNvSpPr txBox="1"/>
          <p:nvPr/>
        </p:nvSpPr>
        <p:spPr>
          <a:xfrm>
            <a:off x="6000750" y="2000251"/>
            <a:ext cx="253916" cy="346249"/>
          </a:xfrm>
          <a:prstGeom prst="rect">
            <a:avLst/>
          </a:prstGeom>
          <a:noFill/>
        </p:spPr>
        <p:txBody>
          <a:bodyPr wrap="none" lIns="68580" tIns="34290" rIns="68580" bIns="34290" rtlCol="0">
            <a:spAutoFit/>
          </a:bodyPr>
          <a:lstStyle/>
          <a:p>
            <a:r>
              <a:rPr lang="en-US" sz="1800" b="1" dirty="0">
                <a:latin typeface="Times New Roman" pitchFamily="18" charset="0"/>
                <a:cs typeface="Times New Roman" pitchFamily="18" charset="0"/>
              </a:rPr>
              <a:t>1</a:t>
            </a:r>
          </a:p>
        </p:txBody>
      </p:sp>
      <p:sp>
        <p:nvSpPr>
          <p:cNvPr id="30" name="TextBox 29"/>
          <p:cNvSpPr txBox="1"/>
          <p:nvPr/>
        </p:nvSpPr>
        <p:spPr>
          <a:xfrm>
            <a:off x="1543050" y="857250"/>
            <a:ext cx="241092" cy="315471"/>
          </a:xfrm>
          <a:prstGeom prst="rect">
            <a:avLst/>
          </a:prstGeom>
          <a:noFill/>
        </p:spPr>
        <p:txBody>
          <a:bodyPr wrap="none" lIns="68580" tIns="34290" rIns="68580" bIns="34290" rtlCol="0">
            <a:spAutoFit/>
          </a:bodyPr>
          <a:lstStyle/>
          <a:p>
            <a:r>
              <a:rPr lang="en-US" sz="1600" b="1" dirty="0">
                <a:solidFill>
                  <a:srgbClr val="FF0000"/>
                </a:solidFill>
                <a:latin typeface="Times New Roman" pitchFamily="18" charset="0"/>
                <a:cs typeface="Times New Roman" pitchFamily="18" charset="0"/>
              </a:rPr>
              <a:t>1</a:t>
            </a:r>
          </a:p>
        </p:txBody>
      </p:sp>
      <p:sp>
        <p:nvSpPr>
          <p:cNvPr id="31" name="TextBox 30"/>
          <p:cNvSpPr txBox="1"/>
          <p:nvPr/>
        </p:nvSpPr>
        <p:spPr>
          <a:xfrm>
            <a:off x="1543050" y="2009001"/>
            <a:ext cx="241092" cy="315471"/>
          </a:xfrm>
          <a:prstGeom prst="rect">
            <a:avLst/>
          </a:prstGeom>
          <a:noFill/>
        </p:spPr>
        <p:txBody>
          <a:bodyPr wrap="none" lIns="68580" tIns="34290" rIns="68580" bIns="34290" rtlCol="0">
            <a:spAutoFit/>
          </a:bodyPr>
          <a:lstStyle/>
          <a:p>
            <a:r>
              <a:rPr lang="en-US" sz="1600" b="1" dirty="0">
                <a:solidFill>
                  <a:srgbClr val="FF0000"/>
                </a:solidFill>
                <a:latin typeface="Times New Roman" pitchFamily="18" charset="0"/>
                <a:cs typeface="Times New Roman" pitchFamily="18" charset="0"/>
              </a:rPr>
              <a:t>1</a:t>
            </a:r>
          </a:p>
        </p:txBody>
      </p:sp>
      <p:sp>
        <p:nvSpPr>
          <p:cNvPr id="32" name="TextBox 31"/>
          <p:cNvSpPr txBox="1"/>
          <p:nvPr/>
        </p:nvSpPr>
        <p:spPr>
          <a:xfrm>
            <a:off x="1546588" y="1371600"/>
            <a:ext cx="241092" cy="315471"/>
          </a:xfrm>
          <a:prstGeom prst="rect">
            <a:avLst/>
          </a:prstGeom>
          <a:noFill/>
        </p:spPr>
        <p:txBody>
          <a:bodyPr wrap="none" lIns="68580" tIns="34290" rIns="68580" bIns="34290" rtlCol="0">
            <a:spAutoFit/>
          </a:bodyPr>
          <a:lstStyle/>
          <a:p>
            <a:r>
              <a:rPr lang="en-US" sz="1600" b="1" dirty="0">
                <a:solidFill>
                  <a:srgbClr val="FF0000"/>
                </a:solidFill>
                <a:latin typeface="Times New Roman" pitchFamily="18" charset="0"/>
                <a:cs typeface="Times New Roman" pitchFamily="18" charset="0"/>
              </a:rPr>
              <a:t>1</a:t>
            </a:r>
          </a:p>
        </p:txBody>
      </p:sp>
      <p:sp>
        <p:nvSpPr>
          <p:cNvPr id="33" name="TextBox 32"/>
          <p:cNvSpPr txBox="1"/>
          <p:nvPr/>
        </p:nvSpPr>
        <p:spPr>
          <a:xfrm>
            <a:off x="1946638" y="742950"/>
            <a:ext cx="241092" cy="315471"/>
          </a:xfrm>
          <a:prstGeom prst="rect">
            <a:avLst/>
          </a:prstGeom>
          <a:noFill/>
        </p:spPr>
        <p:txBody>
          <a:bodyPr wrap="none" lIns="68580" tIns="34290" rIns="68580" bIns="34290" rtlCol="0">
            <a:spAutoFit/>
          </a:bodyPr>
          <a:lstStyle/>
          <a:p>
            <a:r>
              <a:rPr lang="en-US" sz="1600" b="1" dirty="0">
                <a:solidFill>
                  <a:srgbClr val="0000FF"/>
                </a:solidFill>
                <a:latin typeface="Times New Roman" pitchFamily="18" charset="0"/>
                <a:cs typeface="Times New Roman" pitchFamily="18" charset="0"/>
              </a:rPr>
              <a:t>1</a:t>
            </a:r>
          </a:p>
        </p:txBody>
      </p:sp>
      <p:sp>
        <p:nvSpPr>
          <p:cNvPr id="34" name="TextBox 33"/>
          <p:cNvSpPr txBox="1"/>
          <p:nvPr/>
        </p:nvSpPr>
        <p:spPr>
          <a:xfrm>
            <a:off x="1943100" y="1028700"/>
            <a:ext cx="241092" cy="315471"/>
          </a:xfrm>
          <a:prstGeom prst="rect">
            <a:avLst/>
          </a:prstGeom>
          <a:noFill/>
        </p:spPr>
        <p:txBody>
          <a:bodyPr wrap="none" lIns="68580" tIns="34290" rIns="68580" bIns="34290" rtlCol="0">
            <a:spAutoFit/>
          </a:bodyPr>
          <a:lstStyle/>
          <a:p>
            <a:r>
              <a:rPr lang="en-US" sz="1600" b="1" dirty="0">
                <a:solidFill>
                  <a:srgbClr val="0000FF"/>
                </a:solidFill>
                <a:latin typeface="Times New Roman" pitchFamily="18" charset="0"/>
                <a:cs typeface="Times New Roman" pitchFamily="18" charset="0"/>
              </a:rPr>
              <a:t>1</a:t>
            </a:r>
          </a:p>
        </p:txBody>
      </p:sp>
      <p:sp>
        <p:nvSpPr>
          <p:cNvPr id="35" name="TextBox 34"/>
          <p:cNvSpPr txBox="1"/>
          <p:nvPr/>
        </p:nvSpPr>
        <p:spPr>
          <a:xfrm>
            <a:off x="1943100" y="1314450"/>
            <a:ext cx="241092" cy="315471"/>
          </a:xfrm>
          <a:prstGeom prst="rect">
            <a:avLst/>
          </a:prstGeom>
          <a:noFill/>
        </p:spPr>
        <p:txBody>
          <a:bodyPr wrap="none" lIns="68580" tIns="34290" rIns="68580" bIns="34290" rtlCol="0">
            <a:spAutoFit/>
          </a:bodyPr>
          <a:lstStyle/>
          <a:p>
            <a:r>
              <a:rPr lang="en-US" sz="1600" b="1" dirty="0">
                <a:solidFill>
                  <a:srgbClr val="0000FF"/>
                </a:solidFill>
                <a:latin typeface="Times New Roman" pitchFamily="18" charset="0"/>
                <a:cs typeface="Times New Roman" pitchFamily="18" charset="0"/>
              </a:rPr>
              <a:t>1</a:t>
            </a:r>
          </a:p>
        </p:txBody>
      </p:sp>
      <p:sp>
        <p:nvSpPr>
          <p:cNvPr id="36" name="TextBox 35"/>
          <p:cNvSpPr txBox="1"/>
          <p:nvPr/>
        </p:nvSpPr>
        <p:spPr>
          <a:xfrm>
            <a:off x="1943100" y="1771650"/>
            <a:ext cx="241092" cy="315471"/>
          </a:xfrm>
          <a:prstGeom prst="rect">
            <a:avLst/>
          </a:prstGeom>
          <a:noFill/>
        </p:spPr>
        <p:txBody>
          <a:bodyPr wrap="none" lIns="68580" tIns="34290" rIns="68580" bIns="34290" rtlCol="0">
            <a:spAutoFit/>
          </a:bodyPr>
          <a:lstStyle/>
          <a:p>
            <a:r>
              <a:rPr lang="en-US" sz="1600" b="1" dirty="0">
                <a:solidFill>
                  <a:srgbClr val="0000FF"/>
                </a:solidFill>
                <a:latin typeface="Times New Roman" pitchFamily="18" charset="0"/>
                <a:cs typeface="Times New Roman" pitchFamily="18" charset="0"/>
              </a:rPr>
              <a:t>1</a:t>
            </a:r>
          </a:p>
        </p:txBody>
      </p:sp>
      <p:sp>
        <p:nvSpPr>
          <p:cNvPr id="37" name="TextBox 36"/>
          <p:cNvSpPr txBox="1"/>
          <p:nvPr/>
        </p:nvSpPr>
        <p:spPr>
          <a:xfrm>
            <a:off x="1943100" y="2057400"/>
            <a:ext cx="241092" cy="315471"/>
          </a:xfrm>
          <a:prstGeom prst="rect">
            <a:avLst/>
          </a:prstGeom>
          <a:noFill/>
        </p:spPr>
        <p:txBody>
          <a:bodyPr wrap="none" lIns="68580" tIns="34290" rIns="68580" bIns="34290" rtlCol="0">
            <a:spAutoFit/>
          </a:bodyPr>
          <a:lstStyle/>
          <a:p>
            <a:r>
              <a:rPr lang="en-US" sz="1600" b="1" dirty="0">
                <a:solidFill>
                  <a:srgbClr val="0000FF"/>
                </a:solidFill>
                <a:latin typeface="Times New Roman" pitchFamily="18" charset="0"/>
                <a:cs typeface="Times New Roman" pitchFamily="18" charset="0"/>
              </a:rPr>
              <a:t>1</a:t>
            </a:r>
          </a:p>
        </p:txBody>
      </p:sp>
      <p:sp>
        <p:nvSpPr>
          <p:cNvPr id="38" name="TextBox 37"/>
          <p:cNvSpPr txBox="1"/>
          <p:nvPr/>
        </p:nvSpPr>
        <p:spPr>
          <a:xfrm>
            <a:off x="1943100" y="2400300"/>
            <a:ext cx="241092" cy="315471"/>
          </a:xfrm>
          <a:prstGeom prst="rect">
            <a:avLst/>
          </a:prstGeom>
          <a:noFill/>
        </p:spPr>
        <p:txBody>
          <a:bodyPr wrap="none" lIns="68580" tIns="34290" rIns="68580" bIns="34290" rtlCol="0">
            <a:spAutoFit/>
          </a:bodyPr>
          <a:lstStyle/>
          <a:p>
            <a:r>
              <a:rPr lang="en-US" sz="1600" b="1" dirty="0">
                <a:solidFill>
                  <a:srgbClr val="0000FF"/>
                </a:solidFill>
                <a:latin typeface="Times New Roman" pitchFamily="18" charset="0"/>
                <a:cs typeface="Times New Roman" pitchFamily="18" charset="0"/>
              </a:rPr>
              <a:t>0</a:t>
            </a:r>
          </a:p>
        </p:txBody>
      </p:sp>
      <p:sp>
        <p:nvSpPr>
          <p:cNvPr id="39" name="TextBox 38"/>
          <p:cNvSpPr txBox="1"/>
          <p:nvPr/>
        </p:nvSpPr>
        <p:spPr>
          <a:xfrm>
            <a:off x="3143250" y="914400"/>
            <a:ext cx="241092" cy="315471"/>
          </a:xfrm>
          <a:prstGeom prst="rect">
            <a:avLst/>
          </a:prstGeom>
          <a:noFill/>
        </p:spPr>
        <p:txBody>
          <a:bodyPr wrap="none" lIns="68580" tIns="34290" rIns="68580" bIns="34290" rtlCol="0">
            <a:spAutoFit/>
          </a:bodyPr>
          <a:lstStyle/>
          <a:p>
            <a:r>
              <a:rPr lang="en-US" sz="1600" b="1" dirty="0">
                <a:latin typeface="Times New Roman" pitchFamily="18" charset="0"/>
                <a:cs typeface="Times New Roman" pitchFamily="18" charset="0"/>
              </a:rPr>
              <a:t>0</a:t>
            </a:r>
          </a:p>
        </p:txBody>
      </p:sp>
      <p:sp>
        <p:nvSpPr>
          <p:cNvPr id="40" name="TextBox 39"/>
          <p:cNvSpPr txBox="1"/>
          <p:nvPr/>
        </p:nvSpPr>
        <p:spPr>
          <a:xfrm>
            <a:off x="3143250" y="1943100"/>
            <a:ext cx="241092" cy="315471"/>
          </a:xfrm>
          <a:prstGeom prst="rect">
            <a:avLst/>
          </a:prstGeom>
          <a:noFill/>
        </p:spPr>
        <p:txBody>
          <a:bodyPr wrap="none" lIns="68580" tIns="34290" rIns="68580" bIns="34290" rtlCol="0">
            <a:spAutoFit/>
          </a:bodyPr>
          <a:lstStyle/>
          <a:p>
            <a:r>
              <a:rPr lang="en-US" sz="1600" b="1" dirty="0">
                <a:latin typeface="Times New Roman" pitchFamily="18" charset="0"/>
                <a:cs typeface="Times New Roman" pitchFamily="18" charset="0"/>
              </a:rPr>
              <a:t>1</a:t>
            </a:r>
          </a:p>
        </p:txBody>
      </p:sp>
    </p:spTree>
    <p:extLst>
      <p:ext uri="{BB962C8B-B14F-4D97-AF65-F5344CB8AC3E}">
        <p14:creationId xmlns:p14="http://schemas.microsoft.com/office/powerpoint/2010/main" val="964319631"/>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1" nodeType="clickEffect">
                                  <p:stCondLst>
                                    <p:cond delay="0"/>
                                  </p:stCondLst>
                                  <p:childTnLst>
                                    <p:set>
                                      <p:cBhvr>
                                        <p:cTn id="70" dur="1" fill="hold">
                                          <p:stCondLst>
                                            <p:cond delay="0"/>
                                          </p:stCondLst>
                                        </p:cTn>
                                        <p:tgtEl>
                                          <p:spTgt spid="2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1" nodeType="clickEffect">
                                  <p:stCondLst>
                                    <p:cond delay="0"/>
                                  </p:stCondLst>
                                  <p:childTnLst>
                                    <p:set>
                                      <p:cBhvr>
                                        <p:cTn id="74" dur="1" fill="hold">
                                          <p:stCondLst>
                                            <p:cond delay="0"/>
                                          </p:stCondLst>
                                        </p:cTn>
                                        <p:tgtEl>
                                          <p:spTgt spid="2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6" grpId="1"/>
      <p:bldP spid="27" grpId="0"/>
      <p:bldP spid="27" grpId="1"/>
      <p:bldP spid="28" grpId="0"/>
      <p:bldP spid="29" grpId="0"/>
      <p:bldP spid="30" grpId="0"/>
      <p:bldP spid="31" grpId="0"/>
      <p:bldP spid="32" grpId="0"/>
      <p:bldP spid="33" grpId="0"/>
      <p:bldP spid="34" grpId="0"/>
      <p:bldP spid="35" grpId="0"/>
      <p:bldP spid="36" grpId="0"/>
      <p:bldP spid="37" grpId="0"/>
      <p:bldP spid="38" grpId="0"/>
      <p:bldP spid="39" grpId="0"/>
      <p:bldP spid="4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1259C-8144-4514-B24B-079FEC930061}"/>
              </a:ext>
            </a:extLst>
          </p:cNvPr>
          <p:cNvSpPr>
            <a:spLocks noGrp="1"/>
          </p:cNvSpPr>
          <p:nvPr>
            <p:ph type="title"/>
          </p:nvPr>
        </p:nvSpPr>
        <p:spPr>
          <a:xfrm>
            <a:off x="649299" y="273844"/>
            <a:ext cx="5915025" cy="392906"/>
          </a:xfrm>
        </p:spPr>
        <p:txBody>
          <a:bodyPr/>
          <a:lstStyle/>
          <a:p>
            <a:r>
              <a:rPr lang="en-US" sz="2100" b="1" u="sng" dirty="0">
                <a:solidFill>
                  <a:srgbClr val="0000FF"/>
                </a:solidFill>
                <a:latin typeface="Arial Black" panose="020B0A04020102020204" pitchFamily="34" charset="0"/>
                <a:ea typeface="+mn-ea"/>
                <a:cs typeface="+mn-cs"/>
              </a:rPr>
              <a:t>J-K Flip Flop</a:t>
            </a:r>
            <a:endParaRPr lang="en-IN" sz="2100" b="1" u="sng" dirty="0">
              <a:solidFill>
                <a:srgbClr val="0000FF"/>
              </a:solidFill>
              <a:latin typeface="Arial Black" panose="020B0A04020102020204" pitchFamily="34" charset="0"/>
              <a:ea typeface="+mn-ea"/>
              <a:cs typeface="+mn-cs"/>
            </a:endParaRPr>
          </a:p>
        </p:txBody>
      </p:sp>
      <p:sp>
        <p:nvSpPr>
          <p:cNvPr id="4" name="TextBox 3">
            <a:extLst>
              <a:ext uri="{FF2B5EF4-FFF2-40B4-BE49-F238E27FC236}">
                <a16:creationId xmlns:a16="http://schemas.microsoft.com/office/drawing/2014/main" id="{4708BA5A-016E-4273-B2CE-29F49FA86383}"/>
              </a:ext>
            </a:extLst>
          </p:cNvPr>
          <p:cNvSpPr txBox="1"/>
          <p:nvPr/>
        </p:nvSpPr>
        <p:spPr>
          <a:xfrm>
            <a:off x="838200" y="819150"/>
            <a:ext cx="3429000" cy="307777"/>
          </a:xfrm>
          <a:prstGeom prst="rect">
            <a:avLst/>
          </a:prstGeom>
          <a:noFill/>
        </p:spPr>
        <p:txBody>
          <a:bodyPr wrap="square">
            <a:spAutoFit/>
          </a:bodyPr>
          <a:lstStyle/>
          <a:p>
            <a:pPr marL="285750" indent="-285750">
              <a:buFont typeface="Arial" panose="020B0604020202020204" pitchFamily="34" charset="0"/>
              <a:buChar char="•"/>
            </a:pPr>
            <a:r>
              <a:rPr lang="en-US" dirty="0"/>
              <a:t>Logic Diagram of clocked J-K Flip-Flop,</a:t>
            </a:r>
          </a:p>
        </p:txBody>
      </p:sp>
      <p:pic>
        <p:nvPicPr>
          <p:cNvPr id="5" name="Picture 2" descr="Image result for jk flip flop">
            <a:extLst>
              <a:ext uri="{FF2B5EF4-FFF2-40B4-BE49-F238E27FC236}">
                <a16:creationId xmlns:a16="http://schemas.microsoft.com/office/drawing/2014/main" id="{34F23D3C-DC18-4911-83A9-17D9DCF9E191}"/>
              </a:ext>
            </a:extLst>
          </p:cNvPr>
          <p:cNvPicPr>
            <a:picLocks noChangeAspect="1" noChangeArrowheads="1"/>
          </p:cNvPicPr>
          <p:nvPr/>
        </p:nvPicPr>
        <p:blipFill>
          <a:blip r:embed="rId2"/>
          <a:srcRect/>
          <a:stretch>
            <a:fillRect/>
          </a:stretch>
        </p:blipFill>
        <p:spPr bwMode="auto">
          <a:xfrm>
            <a:off x="822251" y="1283314"/>
            <a:ext cx="5105056" cy="2879775"/>
          </a:xfrm>
          <a:prstGeom prst="rect">
            <a:avLst/>
          </a:prstGeom>
          <a:noFill/>
        </p:spPr>
      </p:pic>
    </p:spTree>
    <p:extLst>
      <p:ext uri="{BB962C8B-B14F-4D97-AF65-F5344CB8AC3E}">
        <p14:creationId xmlns:p14="http://schemas.microsoft.com/office/powerpoint/2010/main" val="177875289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1259C-8144-4514-B24B-079FEC930061}"/>
              </a:ext>
            </a:extLst>
          </p:cNvPr>
          <p:cNvSpPr>
            <a:spLocks noGrp="1"/>
          </p:cNvSpPr>
          <p:nvPr>
            <p:ph type="title"/>
          </p:nvPr>
        </p:nvSpPr>
        <p:spPr>
          <a:xfrm>
            <a:off x="649299" y="273844"/>
            <a:ext cx="5915025" cy="392906"/>
          </a:xfrm>
        </p:spPr>
        <p:txBody>
          <a:bodyPr/>
          <a:lstStyle/>
          <a:p>
            <a:r>
              <a:rPr lang="en-US" sz="2100" b="1" u="sng" dirty="0">
                <a:solidFill>
                  <a:srgbClr val="0000FF"/>
                </a:solidFill>
                <a:latin typeface="Arial Black" panose="020B0A04020102020204" pitchFamily="34" charset="0"/>
                <a:ea typeface="+mn-ea"/>
                <a:cs typeface="+mn-cs"/>
              </a:rPr>
              <a:t>J-K Flip Flop</a:t>
            </a:r>
            <a:endParaRPr lang="en-IN" sz="2100" b="1" u="sng" dirty="0">
              <a:solidFill>
                <a:srgbClr val="0000FF"/>
              </a:solidFill>
              <a:latin typeface="Arial Black" panose="020B0A04020102020204" pitchFamily="34" charset="0"/>
              <a:ea typeface="+mn-ea"/>
              <a:cs typeface="+mn-cs"/>
            </a:endParaRPr>
          </a:p>
        </p:txBody>
      </p:sp>
      <p:sp>
        <p:nvSpPr>
          <p:cNvPr id="4" name="TextBox 3">
            <a:extLst>
              <a:ext uri="{FF2B5EF4-FFF2-40B4-BE49-F238E27FC236}">
                <a16:creationId xmlns:a16="http://schemas.microsoft.com/office/drawing/2014/main" id="{8C0D5302-2C2E-4ACA-82C0-DDC021247ED8}"/>
              </a:ext>
            </a:extLst>
          </p:cNvPr>
          <p:cNvSpPr txBox="1"/>
          <p:nvPr/>
        </p:nvSpPr>
        <p:spPr>
          <a:xfrm>
            <a:off x="762000" y="742950"/>
            <a:ext cx="3429000" cy="307777"/>
          </a:xfrm>
          <a:prstGeom prst="rect">
            <a:avLst/>
          </a:prstGeom>
          <a:noFill/>
        </p:spPr>
        <p:txBody>
          <a:bodyPr wrap="square">
            <a:spAutoFit/>
          </a:bodyPr>
          <a:lstStyle/>
          <a:p>
            <a:pPr marL="285750" indent="-285750">
              <a:buFont typeface="Arial" panose="020B0604020202020204" pitchFamily="34" charset="0"/>
              <a:buChar char="•"/>
            </a:pPr>
            <a:r>
              <a:rPr lang="en-US" dirty="0"/>
              <a:t>The truth table of J-K flip-flop is,</a:t>
            </a:r>
          </a:p>
        </p:txBody>
      </p:sp>
      <p:pic>
        <p:nvPicPr>
          <p:cNvPr id="5" name="Picture 2" descr="http://www.tutorialspoint.com/computer_logical_organization/images/jkflipflop_truthtable.jpg">
            <a:extLst>
              <a:ext uri="{FF2B5EF4-FFF2-40B4-BE49-F238E27FC236}">
                <a16:creationId xmlns:a16="http://schemas.microsoft.com/office/drawing/2014/main" id="{71B1F3A0-C5C3-40B8-B32C-6B9800113DB7}"/>
              </a:ext>
            </a:extLst>
          </p:cNvPr>
          <p:cNvPicPr>
            <a:picLocks noChangeAspect="1" noChangeArrowheads="1"/>
          </p:cNvPicPr>
          <p:nvPr/>
        </p:nvPicPr>
        <p:blipFill>
          <a:blip r:embed="rId2"/>
          <a:srcRect/>
          <a:stretch>
            <a:fillRect/>
          </a:stretch>
        </p:blipFill>
        <p:spPr bwMode="auto">
          <a:xfrm>
            <a:off x="1066800" y="1341793"/>
            <a:ext cx="5334000" cy="3058757"/>
          </a:xfrm>
          <a:prstGeom prst="rect">
            <a:avLst/>
          </a:prstGeom>
          <a:noFill/>
        </p:spPr>
      </p:pic>
    </p:spTree>
    <p:extLst>
      <p:ext uri="{BB962C8B-B14F-4D97-AF65-F5344CB8AC3E}">
        <p14:creationId xmlns:p14="http://schemas.microsoft.com/office/powerpoint/2010/main" val="4703756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571500"/>
            <a:ext cx="6000750" cy="428625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8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8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8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p:txBody>
      </p:sp>
      <p:sp>
        <p:nvSpPr>
          <p:cNvPr id="5" name="Rectangle 4"/>
          <p:cNvSpPr/>
          <p:nvPr/>
        </p:nvSpPr>
        <p:spPr>
          <a:xfrm>
            <a:off x="685800" y="57150"/>
            <a:ext cx="600075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800" b="1" i="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T (Toggle) Flip -Flop</a:t>
            </a:r>
          </a:p>
        </p:txBody>
      </p:sp>
      <p:grpSp>
        <p:nvGrpSpPr>
          <p:cNvPr id="3" name="Group 2">
            <a:extLst>
              <a:ext uri="{FF2B5EF4-FFF2-40B4-BE49-F238E27FC236}">
                <a16:creationId xmlns:a16="http://schemas.microsoft.com/office/drawing/2014/main" id="{14A6B364-5BBF-4A57-9BBA-724D257CD964}"/>
              </a:ext>
            </a:extLst>
          </p:cNvPr>
          <p:cNvGrpSpPr/>
          <p:nvPr/>
        </p:nvGrpSpPr>
        <p:grpSpPr>
          <a:xfrm>
            <a:off x="9872" y="11034"/>
            <a:ext cx="598487" cy="5132467"/>
            <a:chOff x="13162" y="14712"/>
            <a:chExt cx="797981" cy="6843289"/>
          </a:xfrm>
        </p:grpSpPr>
        <p:pic>
          <p:nvPicPr>
            <p:cNvPr id="7" name="Picture 43"/>
            <p:cNvPicPr>
              <a:picLocks noChangeAspect="1" noChangeArrowheads="1"/>
            </p:cNvPicPr>
            <p:nvPr/>
          </p:nvPicPr>
          <p:blipFill>
            <a:blip r:embed="rId2"/>
            <a:srcRect/>
            <a:stretch>
              <a:fillRect/>
            </a:stretch>
          </p:blipFill>
          <p:spPr bwMode="auto">
            <a:xfrm>
              <a:off x="13162" y="14712"/>
              <a:ext cx="659937" cy="844562"/>
            </a:xfrm>
            <a:prstGeom prst="rect">
              <a:avLst/>
            </a:prstGeom>
            <a:noFill/>
            <a:ln w="9525">
              <a:noFill/>
              <a:miter lim="800000"/>
              <a:headEnd/>
              <a:tailEnd/>
            </a:ln>
          </p:spPr>
        </p:pic>
        <p:sp>
          <p:nvSpPr>
            <p:cNvPr id="11" name="Text Box 14"/>
            <p:cNvSpPr txBox="1">
              <a:spLocks noChangeArrowheads="1"/>
            </p:cNvSpPr>
            <p:nvPr/>
          </p:nvSpPr>
          <p:spPr bwMode="auto">
            <a:xfrm rot="16198651">
              <a:off x="-2440536" y="3619822"/>
              <a:ext cx="5435715" cy="430886"/>
            </a:xfrm>
            <a:prstGeom prst="rect">
              <a:avLst/>
            </a:prstGeom>
            <a:solidFill>
              <a:srgbClr val="000080"/>
            </a:solidFill>
            <a:ln w="9525">
              <a:noFill/>
              <a:miter lim="800000"/>
              <a:headEnd/>
              <a:tailEnd/>
            </a:ln>
          </p:spPr>
          <p:txBody>
            <a:bodyPr wrap="square">
              <a:spAutoFit/>
            </a:bodyPr>
            <a:lstStyle/>
            <a:p>
              <a:pPr>
                <a:spcBef>
                  <a:spcPct val="50000"/>
                </a:spcBef>
              </a:pPr>
              <a:r>
                <a:rPr lang="en-US" sz="1500" b="1" dirty="0">
                  <a:solidFill>
                    <a:schemeClr val="bg1"/>
                  </a:solidFill>
                  <a:latin typeface="Century Gothic" pitchFamily="34" charset="0"/>
                </a:rPr>
                <a:t>Vishwakarma  Institute  of  Technology</a:t>
              </a:r>
            </a:p>
          </p:txBody>
        </p:sp>
        <p:sp>
          <p:nvSpPr>
            <p:cNvPr id="2" name="Text Box 14">
              <a:extLst>
                <a:ext uri="{FF2B5EF4-FFF2-40B4-BE49-F238E27FC236}">
                  <a16:creationId xmlns:a16="http://schemas.microsoft.com/office/drawing/2014/main" id="{08D90372-4075-403D-BB31-3D2C4B3C58A2}"/>
                </a:ext>
              </a:extLst>
            </p:cNvPr>
            <p:cNvSpPr txBox="1">
              <a:spLocks noChangeArrowheads="1"/>
            </p:cNvSpPr>
            <p:nvPr/>
          </p:nvSpPr>
          <p:spPr bwMode="auto">
            <a:xfrm rot="16200000">
              <a:off x="-2345322" y="3701535"/>
              <a:ext cx="5943600" cy="369331"/>
            </a:xfrm>
            <a:prstGeom prst="rect">
              <a:avLst/>
            </a:prstGeom>
            <a:solidFill>
              <a:srgbClr val="FFFF99"/>
            </a:solidFill>
            <a:ln w="9525">
              <a:solidFill>
                <a:srgbClr val="002060"/>
              </a:solidFill>
              <a:miter lim="800000"/>
              <a:headEnd/>
              <a:tailEnd/>
            </a:ln>
          </p:spPr>
          <p:txBody>
            <a:bodyPr wrap="square">
              <a:spAutoFit/>
            </a:bodyPr>
            <a:lstStyle/>
            <a:p>
              <a:pPr>
                <a:spcBef>
                  <a:spcPct val="50000"/>
                </a:spcBef>
              </a:pPr>
              <a:r>
                <a:rPr lang="en-US" sz="1200" b="1" dirty="0">
                  <a:solidFill>
                    <a:srgbClr val="002060"/>
                  </a:solidFill>
                  <a:latin typeface="Century Gothic" pitchFamily="34" charset="0"/>
                </a:rPr>
                <a:t>FY - Department of Engineering, Sciences and Humanities</a:t>
              </a:r>
            </a:p>
          </p:txBody>
        </p:sp>
      </p:grpSp>
      <p:sp>
        <p:nvSpPr>
          <p:cNvPr id="8" name="Content Placeholder 2"/>
          <p:cNvSpPr txBox="1">
            <a:spLocks/>
          </p:cNvSpPr>
          <p:nvPr/>
        </p:nvSpPr>
        <p:spPr>
          <a:xfrm>
            <a:off x="742950" y="742950"/>
            <a:ext cx="5886450" cy="4171950"/>
          </a:xfrm>
          <a:prstGeom prst="rect">
            <a:avLst/>
          </a:prstGeom>
        </p:spPr>
        <p:txBody>
          <a:bodyPr lIns="68580" tIns="34290" rIns="68580" bIns="34290">
            <a:normAutofit/>
          </a:bodyPr>
          <a:lstStyle/>
          <a:p>
            <a:pPr>
              <a:spcBef>
                <a:spcPts val="450"/>
              </a:spcBef>
              <a:buClr>
                <a:schemeClr val="accent1"/>
              </a:buClr>
              <a:buSzPct val="76000"/>
              <a:defRPr/>
            </a:pPr>
            <a:endParaRPr lang="en-US" sz="1200" dirty="0"/>
          </a:p>
        </p:txBody>
      </p:sp>
      <p:sp>
        <p:nvSpPr>
          <p:cNvPr id="10" name="Rectangle 9"/>
          <p:cNvSpPr/>
          <p:nvPr/>
        </p:nvSpPr>
        <p:spPr>
          <a:xfrm>
            <a:off x="742950" y="685801"/>
            <a:ext cx="5886450" cy="415498"/>
          </a:xfrm>
          <a:prstGeom prst="rect">
            <a:avLst/>
          </a:prstGeom>
        </p:spPr>
        <p:txBody>
          <a:bodyPr wrap="square" lIns="68580" tIns="34290" rIns="68580" bIns="34290">
            <a:spAutoFit/>
          </a:bodyPr>
          <a:lstStyle/>
          <a:p>
            <a:pPr algn="just">
              <a:lnSpc>
                <a:spcPct val="150000"/>
              </a:lnSpc>
            </a:pPr>
            <a:endParaRPr lang="en-US" sz="1500" dirty="0">
              <a:solidFill>
                <a:srgbClr val="C00000"/>
              </a:solidFill>
              <a:latin typeface="Times New Roman" pitchFamily="18" charset="0"/>
              <a:cs typeface="Times New Roman" pitchFamily="18" charset="0"/>
            </a:endParaRPr>
          </a:p>
        </p:txBody>
      </p:sp>
      <p:sp>
        <p:nvSpPr>
          <p:cNvPr id="13" name="TextBox 12"/>
          <p:cNvSpPr txBox="1"/>
          <p:nvPr/>
        </p:nvSpPr>
        <p:spPr>
          <a:xfrm>
            <a:off x="742950" y="685802"/>
            <a:ext cx="5886450" cy="623248"/>
          </a:xfrm>
          <a:prstGeom prst="rect">
            <a:avLst/>
          </a:prstGeom>
          <a:noFill/>
        </p:spPr>
        <p:txBody>
          <a:bodyPr wrap="square" lIns="68580" tIns="34290" rIns="68580" bIns="34290" rtlCol="0">
            <a:spAutoFit/>
          </a:bodyPr>
          <a:lstStyle/>
          <a:p>
            <a:pPr algn="just"/>
            <a:endParaRPr lang="en-US" sz="1800" dirty="0">
              <a:latin typeface="Times New Roman" pitchFamily="18" charset="0"/>
              <a:cs typeface="Times New Roman" pitchFamily="18" charset="0"/>
            </a:endParaRPr>
          </a:p>
          <a:p>
            <a:pPr algn="just"/>
            <a:endParaRPr lang="en-US" sz="1800" dirty="0">
              <a:latin typeface="Times New Roman" pitchFamily="18" charset="0"/>
              <a:cs typeface="Times New Roman" pitchFamily="18" charset="0"/>
            </a:endParaRPr>
          </a:p>
        </p:txBody>
      </p:sp>
      <p:sp>
        <p:nvSpPr>
          <p:cNvPr id="12" name="TextBox 11"/>
          <p:cNvSpPr txBox="1"/>
          <p:nvPr/>
        </p:nvSpPr>
        <p:spPr>
          <a:xfrm>
            <a:off x="800102" y="3257550"/>
            <a:ext cx="5829299" cy="300083"/>
          </a:xfrm>
          <a:prstGeom prst="rect">
            <a:avLst/>
          </a:prstGeom>
          <a:noFill/>
        </p:spPr>
        <p:txBody>
          <a:bodyPr wrap="square" lIns="68580" tIns="34290" rIns="68580" bIns="34290" rtlCol="0">
            <a:spAutoFit/>
          </a:bodyPr>
          <a:lstStyle/>
          <a:p>
            <a:pPr algn="just"/>
            <a:endParaRPr lang="en-US" sz="1500" dirty="0">
              <a:latin typeface="Times New Roman" pitchFamily="18" charset="0"/>
              <a:cs typeface="Times New Roman" pitchFamily="18" charset="0"/>
            </a:endParaRPr>
          </a:p>
        </p:txBody>
      </p:sp>
      <p:sp>
        <p:nvSpPr>
          <p:cNvPr id="14" name="TextBox 13"/>
          <p:cNvSpPr txBox="1"/>
          <p:nvPr/>
        </p:nvSpPr>
        <p:spPr>
          <a:xfrm>
            <a:off x="800100" y="685800"/>
            <a:ext cx="5829300" cy="300083"/>
          </a:xfrm>
          <a:prstGeom prst="rect">
            <a:avLst/>
          </a:prstGeom>
          <a:noFill/>
        </p:spPr>
        <p:txBody>
          <a:bodyPr wrap="square" lIns="68580" tIns="34290" rIns="68580" bIns="34290" rtlCol="0">
            <a:spAutoFit/>
          </a:bodyPr>
          <a:lstStyle/>
          <a:p>
            <a:pPr algn="just"/>
            <a:endParaRPr lang="en-US" sz="1500" dirty="0">
              <a:latin typeface="Times New Roman" pitchFamily="18" charset="0"/>
              <a:cs typeface="Times New Roman" pitchFamily="18" charset="0"/>
            </a:endParaRPr>
          </a:p>
        </p:txBody>
      </p:sp>
      <p:sp>
        <p:nvSpPr>
          <p:cNvPr id="15" name="TextBox 14"/>
          <p:cNvSpPr txBox="1"/>
          <p:nvPr/>
        </p:nvSpPr>
        <p:spPr>
          <a:xfrm>
            <a:off x="742950" y="628650"/>
            <a:ext cx="5886450" cy="284693"/>
          </a:xfrm>
          <a:prstGeom prst="rect">
            <a:avLst/>
          </a:prstGeom>
          <a:noFill/>
        </p:spPr>
        <p:txBody>
          <a:bodyPr wrap="square" lIns="68580" tIns="34290" rIns="68580" bIns="34290" rtlCol="0">
            <a:spAutoFit/>
          </a:bodyPr>
          <a:lstStyle/>
          <a:p>
            <a:pPr>
              <a:buFont typeface="Wingdings" pitchFamily="2" charset="2"/>
              <a:buChar char="Ø"/>
            </a:pPr>
            <a:endParaRPr lang="en-US" dirty="0"/>
          </a:p>
        </p:txBody>
      </p:sp>
      <p:pic>
        <p:nvPicPr>
          <p:cNvPr id="1026" name="Picture 2"/>
          <p:cNvPicPr>
            <a:picLocks noChangeAspect="1" noChangeArrowheads="1"/>
          </p:cNvPicPr>
          <p:nvPr/>
        </p:nvPicPr>
        <p:blipFill>
          <a:blip r:embed="rId3"/>
          <a:srcRect/>
          <a:stretch>
            <a:fillRect/>
          </a:stretch>
        </p:blipFill>
        <p:spPr bwMode="auto">
          <a:xfrm>
            <a:off x="742950" y="664370"/>
            <a:ext cx="3143250" cy="1964531"/>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742951" y="2914651"/>
            <a:ext cx="3421856" cy="1893094"/>
          </a:xfrm>
          <a:prstGeom prst="rect">
            <a:avLst/>
          </a:prstGeom>
          <a:noFill/>
          <a:ln w="9525">
            <a:noFill/>
            <a:miter lim="800000"/>
            <a:headEnd/>
            <a:tailEnd/>
          </a:ln>
          <a:effectLst/>
        </p:spPr>
      </p:pic>
      <p:graphicFrame>
        <p:nvGraphicFramePr>
          <p:cNvPr id="18" name="Table 17"/>
          <p:cNvGraphicFramePr>
            <a:graphicFrameLocks noGrp="1"/>
          </p:cNvGraphicFramePr>
          <p:nvPr/>
        </p:nvGraphicFramePr>
        <p:xfrm>
          <a:off x="4000500" y="857250"/>
          <a:ext cx="2571750" cy="1603059"/>
        </p:xfrm>
        <a:graphic>
          <a:graphicData uri="http://schemas.openxmlformats.org/drawingml/2006/table">
            <a:tbl>
              <a:tblPr firstRow="1" bandRow="1">
                <a:tableStyleId>{5C22544A-7EE6-4342-B048-85BDC9FD1C3A}</a:tableStyleId>
              </a:tblPr>
              <a:tblGrid>
                <a:gridCol w="6286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tblGrid>
              <a:tr h="531495">
                <a:tc>
                  <a:txBody>
                    <a:bodyPr/>
                    <a:lstStyle/>
                    <a:p>
                      <a:pPr algn="l"/>
                      <a:r>
                        <a:rPr lang="en-US" sz="1500" dirty="0">
                          <a:solidFill>
                            <a:schemeClr val="tx1"/>
                          </a:solidFill>
                          <a:latin typeface="Times New Roman" pitchFamily="18" charset="0"/>
                          <a:cs typeface="Times New Roman" pitchFamily="18" charset="0"/>
                        </a:rPr>
                        <a:t>CLK</a:t>
                      </a:r>
                    </a:p>
                  </a:txBody>
                  <a:tcPr marL="68580" marR="68580" marT="34290" marB="34290"/>
                </a:tc>
                <a:tc>
                  <a:txBody>
                    <a:bodyPr/>
                    <a:lstStyle/>
                    <a:p>
                      <a:pPr algn="l"/>
                      <a:r>
                        <a:rPr lang="en-US" sz="1500" dirty="0">
                          <a:solidFill>
                            <a:schemeClr val="tx1"/>
                          </a:solidFill>
                          <a:latin typeface="Times New Roman" pitchFamily="18" charset="0"/>
                          <a:cs typeface="Times New Roman" pitchFamily="18" charset="0"/>
                        </a:rPr>
                        <a:t>T</a:t>
                      </a:r>
                    </a:p>
                  </a:txBody>
                  <a:tcPr marL="68580" marR="68580" marT="34290" marB="34290"/>
                </a:tc>
                <a:tc>
                  <a:txBody>
                    <a:bodyPr/>
                    <a:lstStyle/>
                    <a:p>
                      <a:pPr algn="l"/>
                      <a:r>
                        <a:rPr lang="en-US" sz="1500" dirty="0">
                          <a:solidFill>
                            <a:schemeClr val="tx1"/>
                          </a:solidFill>
                          <a:latin typeface="Times New Roman" pitchFamily="18" charset="0"/>
                          <a:cs typeface="Times New Roman" pitchFamily="18" charset="0"/>
                        </a:rPr>
                        <a:t>Qn+1</a:t>
                      </a:r>
                    </a:p>
                  </a:txBody>
                  <a:tcPr marL="68580" marR="68580" marT="34290" marB="34290"/>
                </a:tc>
                <a:extLst>
                  <a:ext uri="{0D108BD9-81ED-4DB2-BD59-A6C34878D82A}">
                    <a16:rowId xmlns:a16="http://schemas.microsoft.com/office/drawing/2014/main" val="10000"/>
                  </a:ext>
                </a:extLst>
              </a:tr>
              <a:tr h="357188">
                <a:tc>
                  <a:txBody>
                    <a:bodyPr/>
                    <a:lstStyle/>
                    <a:p>
                      <a:pPr algn="l"/>
                      <a:r>
                        <a:rPr lang="en-US" sz="1500" dirty="0">
                          <a:solidFill>
                            <a:schemeClr val="tx1"/>
                          </a:solidFill>
                          <a:latin typeface="Times New Roman" pitchFamily="18" charset="0"/>
                          <a:cs typeface="Times New Roman" pitchFamily="18" charset="0"/>
                        </a:rPr>
                        <a:t>0</a:t>
                      </a:r>
                    </a:p>
                  </a:txBody>
                  <a:tcPr marL="68580" marR="68580" marT="34290" marB="34290"/>
                </a:tc>
                <a:tc>
                  <a:txBody>
                    <a:bodyPr/>
                    <a:lstStyle/>
                    <a:p>
                      <a:pPr algn="l"/>
                      <a:r>
                        <a:rPr lang="en-US" sz="1500" dirty="0">
                          <a:solidFill>
                            <a:schemeClr val="tx1"/>
                          </a:solidFill>
                          <a:latin typeface="Times New Roman" pitchFamily="18" charset="0"/>
                          <a:cs typeface="Times New Roman" pitchFamily="18" charset="0"/>
                        </a:rPr>
                        <a:t>×</a:t>
                      </a:r>
                    </a:p>
                  </a:txBody>
                  <a:tcPr marL="68580" marR="68580" marT="34290" marB="34290"/>
                </a:tc>
                <a:tc>
                  <a:txBody>
                    <a:bodyPr/>
                    <a:lstStyle/>
                    <a:p>
                      <a:pPr algn="l"/>
                      <a:r>
                        <a:rPr lang="en-US" sz="1500" dirty="0">
                          <a:solidFill>
                            <a:schemeClr val="tx1"/>
                          </a:solidFill>
                          <a:latin typeface="Times New Roman" pitchFamily="18" charset="0"/>
                          <a:cs typeface="Times New Roman" pitchFamily="18" charset="0"/>
                        </a:rPr>
                        <a:t>Qn(memory) </a:t>
                      </a:r>
                    </a:p>
                  </a:txBody>
                  <a:tcPr marL="68580" marR="68580" marT="34290" marB="34290"/>
                </a:tc>
                <a:extLst>
                  <a:ext uri="{0D108BD9-81ED-4DB2-BD59-A6C34878D82A}">
                    <a16:rowId xmlns:a16="http://schemas.microsoft.com/office/drawing/2014/main" val="10001"/>
                  </a:ext>
                </a:extLst>
              </a:tr>
              <a:tr h="357188">
                <a:tc>
                  <a:txBody>
                    <a:bodyPr/>
                    <a:lstStyle/>
                    <a:p>
                      <a:pPr algn="l"/>
                      <a:r>
                        <a:rPr lang="en-US" sz="1500" dirty="0">
                          <a:solidFill>
                            <a:schemeClr val="tx1"/>
                          </a:solidFill>
                          <a:latin typeface="Times New Roman" pitchFamily="18" charset="0"/>
                          <a:cs typeface="Times New Roman" pitchFamily="18" charset="0"/>
                        </a:rPr>
                        <a:t>1</a:t>
                      </a:r>
                    </a:p>
                  </a:txBody>
                  <a:tcPr marL="68580" marR="68580" marT="34290" marB="34290"/>
                </a:tc>
                <a:tc>
                  <a:txBody>
                    <a:bodyPr/>
                    <a:lstStyle/>
                    <a:p>
                      <a:pPr algn="l"/>
                      <a:r>
                        <a:rPr lang="en-US" sz="1500" dirty="0">
                          <a:solidFill>
                            <a:schemeClr val="tx1"/>
                          </a:solidFill>
                          <a:latin typeface="Times New Roman" pitchFamily="18" charset="0"/>
                          <a:cs typeface="Times New Roman" pitchFamily="18" charset="0"/>
                        </a:rPr>
                        <a:t>0</a:t>
                      </a:r>
                    </a:p>
                  </a:txBody>
                  <a:tcPr marL="68580" marR="68580" marT="34290" marB="34290"/>
                </a:tc>
                <a:tc>
                  <a:txBody>
                    <a:bodyPr/>
                    <a:lstStyle/>
                    <a:p>
                      <a:pPr algn="l"/>
                      <a:r>
                        <a:rPr lang="en-US" sz="1500" dirty="0">
                          <a:solidFill>
                            <a:schemeClr val="tx1"/>
                          </a:solidFill>
                          <a:latin typeface="Times New Roman" pitchFamily="18" charset="0"/>
                          <a:cs typeface="Times New Roman" pitchFamily="18" charset="0"/>
                        </a:rPr>
                        <a:t>Qn(memory)</a:t>
                      </a:r>
                    </a:p>
                  </a:txBody>
                  <a:tcPr marL="68580" marR="68580" marT="34290" marB="34290"/>
                </a:tc>
                <a:extLst>
                  <a:ext uri="{0D108BD9-81ED-4DB2-BD59-A6C34878D82A}">
                    <a16:rowId xmlns:a16="http://schemas.microsoft.com/office/drawing/2014/main" val="10002"/>
                  </a:ext>
                </a:extLst>
              </a:tr>
              <a:tr h="357188">
                <a:tc>
                  <a:txBody>
                    <a:bodyPr/>
                    <a:lstStyle/>
                    <a:p>
                      <a:pPr algn="l"/>
                      <a:r>
                        <a:rPr lang="en-US" sz="1500" dirty="0">
                          <a:solidFill>
                            <a:schemeClr val="tx1"/>
                          </a:solidFill>
                          <a:latin typeface="Times New Roman" pitchFamily="18" charset="0"/>
                          <a:cs typeface="Times New Roman" pitchFamily="18" charset="0"/>
                        </a:rPr>
                        <a:t>1</a:t>
                      </a:r>
                    </a:p>
                  </a:txBody>
                  <a:tcPr marL="68580" marR="68580" marT="34290" marB="34290"/>
                </a:tc>
                <a:tc>
                  <a:txBody>
                    <a:bodyPr/>
                    <a:lstStyle/>
                    <a:p>
                      <a:pPr algn="l"/>
                      <a:r>
                        <a:rPr lang="en-US" sz="1500" dirty="0">
                          <a:solidFill>
                            <a:schemeClr val="tx1"/>
                          </a:solidFill>
                          <a:latin typeface="Times New Roman" pitchFamily="18" charset="0"/>
                          <a:cs typeface="Times New Roman" pitchFamily="18" charset="0"/>
                        </a:rPr>
                        <a:t>1</a:t>
                      </a:r>
                    </a:p>
                  </a:txBody>
                  <a:tcPr marL="68580" marR="68580" marT="34290" marB="34290"/>
                </a:tc>
                <a:tc>
                  <a:txBody>
                    <a:bodyPr/>
                    <a:lstStyle/>
                    <a:p>
                      <a:pPr algn="l"/>
                      <a:r>
                        <a:rPr lang="en-US" sz="1500" dirty="0">
                          <a:solidFill>
                            <a:schemeClr val="tx1"/>
                          </a:solidFill>
                          <a:latin typeface="Times New Roman" pitchFamily="18" charset="0"/>
                          <a:cs typeface="Times New Roman" pitchFamily="18" charset="0"/>
                        </a:rPr>
                        <a:t>¯     ( Toggle) </a:t>
                      </a:r>
                    </a:p>
                  </a:txBody>
                  <a:tcPr marL="68580" marR="68580" marT="34290" marB="34290"/>
                </a:tc>
                <a:extLst>
                  <a:ext uri="{0D108BD9-81ED-4DB2-BD59-A6C34878D82A}">
                    <a16:rowId xmlns:a16="http://schemas.microsoft.com/office/drawing/2014/main" val="10003"/>
                  </a:ext>
                </a:extLst>
              </a:tr>
            </a:tbl>
          </a:graphicData>
        </a:graphic>
      </p:graphicFrame>
      <p:sp>
        <p:nvSpPr>
          <p:cNvPr id="19" name="TextBox 18"/>
          <p:cNvSpPr txBox="1"/>
          <p:nvPr/>
        </p:nvSpPr>
        <p:spPr>
          <a:xfrm>
            <a:off x="5175420" y="2180451"/>
            <a:ext cx="353302" cy="284693"/>
          </a:xfrm>
          <a:prstGeom prst="rect">
            <a:avLst/>
          </a:prstGeom>
          <a:noFill/>
        </p:spPr>
        <p:txBody>
          <a:bodyPr wrap="none" lIns="68580" tIns="34290" rIns="68580" bIns="34290" rtlCol="0">
            <a:spAutoFit/>
          </a:bodyPr>
          <a:lstStyle/>
          <a:p>
            <a:r>
              <a:rPr lang="en-US" dirty="0" err="1"/>
              <a:t>Qn</a:t>
            </a:r>
            <a:endParaRPr lang="en-US" dirty="0"/>
          </a:p>
        </p:txBody>
      </p:sp>
      <p:sp>
        <p:nvSpPr>
          <p:cNvPr id="20" name="TextBox 19"/>
          <p:cNvSpPr txBox="1"/>
          <p:nvPr/>
        </p:nvSpPr>
        <p:spPr>
          <a:xfrm>
            <a:off x="4229101" y="3200401"/>
            <a:ext cx="2400300" cy="900247"/>
          </a:xfrm>
          <a:prstGeom prst="rect">
            <a:avLst/>
          </a:prstGeom>
          <a:noFill/>
        </p:spPr>
        <p:txBody>
          <a:bodyPr wrap="square" lIns="68580" tIns="34290" rIns="68580" bIns="34290" rtlCol="0">
            <a:spAutoFit/>
          </a:bodyPr>
          <a:lstStyle/>
          <a:p>
            <a:pPr algn="just"/>
            <a:r>
              <a:rPr lang="en-US" sz="1800" dirty="0">
                <a:latin typeface="Times New Roman" pitchFamily="18" charset="0"/>
                <a:cs typeface="Times New Roman" pitchFamily="18" charset="0"/>
              </a:rPr>
              <a:t>If J=K the resulting flip-flop is known as T type of flip-flop</a:t>
            </a:r>
          </a:p>
        </p:txBody>
      </p:sp>
    </p:spTree>
    <p:extLst>
      <p:ext uri="{BB962C8B-B14F-4D97-AF65-F5344CB8AC3E}">
        <p14:creationId xmlns:p14="http://schemas.microsoft.com/office/powerpoint/2010/main" val="964319631"/>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nodePh="1">
                                  <p:stCondLst>
                                    <p:cond delay="0"/>
                                  </p:stCondLst>
                                  <p:endCondLst>
                                    <p:cond evt="begin" delay="0">
                                      <p:tn val="11"/>
                                    </p:cond>
                                  </p:end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2000"/>
                                        <p:tgtEl>
                                          <p:spTgt spid="10">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nodePh="1">
                                  <p:stCondLst>
                                    <p:cond delay="0"/>
                                  </p:stCondLst>
                                  <p:endCondLst>
                                    <p:cond evt="begin" delay="0">
                                      <p:tn val="16"/>
                                    </p:cond>
                                  </p:endCondLst>
                                  <p:childTnLst>
                                    <p:set>
                                      <p:cBhvr>
                                        <p:cTn id="17" dur="1" fill="hold">
                                          <p:stCondLst>
                                            <p:cond delay="0"/>
                                          </p:stCondLst>
                                        </p:cTn>
                                        <p:tgtEl>
                                          <p:spTgt spid="14">
                                            <p:txEl>
                                              <p:pRg st="0" end="0"/>
                                            </p:txEl>
                                          </p:spTgt>
                                        </p:tgtEl>
                                        <p:attrNameLst>
                                          <p:attrName>style.visibility</p:attrName>
                                        </p:attrNameLst>
                                      </p:cBhvr>
                                      <p:to>
                                        <p:strVal val="visible"/>
                                      </p:to>
                                    </p:set>
                                    <p:animEffect transition="in" filter="fade">
                                      <p:cBhvr>
                                        <p:cTn id="18" dur="2000"/>
                                        <p:tgtEl>
                                          <p:spTgt spid="14">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nodePh="1">
                                  <p:stCondLst>
                                    <p:cond delay="0"/>
                                  </p:stCondLst>
                                  <p:endCondLst>
                                    <p:cond evt="begin" delay="0">
                                      <p:tn val="21"/>
                                    </p:cond>
                                  </p:endCondLst>
                                  <p:childTnLst>
                                    <p:set>
                                      <p:cBhvr>
                                        <p:cTn id="22" dur="1" fill="hold">
                                          <p:stCondLst>
                                            <p:cond delay="0"/>
                                          </p:stCondLst>
                                        </p:cTn>
                                        <p:tgtEl>
                                          <p:spTgt spid="15">
                                            <p:txEl>
                                              <p:pRg st="0" end="0"/>
                                            </p:txEl>
                                          </p:spTgt>
                                        </p:tgtEl>
                                        <p:attrNameLst>
                                          <p:attrName>style.visibility</p:attrName>
                                        </p:attrNameLst>
                                      </p:cBhvr>
                                      <p:to>
                                        <p:strVal val="visible"/>
                                      </p:to>
                                    </p:set>
                                    <p:animEffect transition="in" filter="fade">
                                      <p:cBhvr>
                                        <p:cTn id="23" dur="20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4" grpId="0" build="p"/>
      <p:bldP spid="15"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571500"/>
            <a:ext cx="6000750" cy="428625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8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8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8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p:txBody>
      </p:sp>
      <p:sp>
        <p:nvSpPr>
          <p:cNvPr id="5" name="Rectangle 4"/>
          <p:cNvSpPr/>
          <p:nvPr/>
        </p:nvSpPr>
        <p:spPr>
          <a:xfrm>
            <a:off x="685800" y="57150"/>
            <a:ext cx="600075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800" b="1" i="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WHERE WE USE FLIP FLOPS?</a:t>
            </a:r>
          </a:p>
        </p:txBody>
      </p:sp>
      <p:grpSp>
        <p:nvGrpSpPr>
          <p:cNvPr id="3" name="Group 2">
            <a:extLst>
              <a:ext uri="{FF2B5EF4-FFF2-40B4-BE49-F238E27FC236}">
                <a16:creationId xmlns:a16="http://schemas.microsoft.com/office/drawing/2014/main" id="{14A6B364-5BBF-4A57-9BBA-724D257CD964}"/>
              </a:ext>
            </a:extLst>
          </p:cNvPr>
          <p:cNvGrpSpPr/>
          <p:nvPr/>
        </p:nvGrpSpPr>
        <p:grpSpPr>
          <a:xfrm>
            <a:off x="9872" y="11034"/>
            <a:ext cx="598487" cy="5132467"/>
            <a:chOff x="13162" y="14712"/>
            <a:chExt cx="797981" cy="6843289"/>
          </a:xfrm>
        </p:grpSpPr>
        <p:pic>
          <p:nvPicPr>
            <p:cNvPr id="7" name="Picture 43"/>
            <p:cNvPicPr>
              <a:picLocks noChangeAspect="1" noChangeArrowheads="1"/>
            </p:cNvPicPr>
            <p:nvPr/>
          </p:nvPicPr>
          <p:blipFill>
            <a:blip r:embed="rId2"/>
            <a:srcRect/>
            <a:stretch>
              <a:fillRect/>
            </a:stretch>
          </p:blipFill>
          <p:spPr bwMode="auto">
            <a:xfrm>
              <a:off x="13162" y="14712"/>
              <a:ext cx="659937" cy="844562"/>
            </a:xfrm>
            <a:prstGeom prst="rect">
              <a:avLst/>
            </a:prstGeom>
            <a:noFill/>
            <a:ln w="9525">
              <a:noFill/>
              <a:miter lim="800000"/>
              <a:headEnd/>
              <a:tailEnd/>
            </a:ln>
          </p:spPr>
        </p:pic>
        <p:sp>
          <p:nvSpPr>
            <p:cNvPr id="11" name="Text Box 14"/>
            <p:cNvSpPr txBox="1">
              <a:spLocks noChangeArrowheads="1"/>
            </p:cNvSpPr>
            <p:nvPr/>
          </p:nvSpPr>
          <p:spPr bwMode="auto">
            <a:xfrm rot="16198651">
              <a:off x="-2440536" y="3619822"/>
              <a:ext cx="5435715" cy="430886"/>
            </a:xfrm>
            <a:prstGeom prst="rect">
              <a:avLst/>
            </a:prstGeom>
            <a:solidFill>
              <a:srgbClr val="000080"/>
            </a:solidFill>
            <a:ln w="9525">
              <a:noFill/>
              <a:miter lim="800000"/>
              <a:headEnd/>
              <a:tailEnd/>
            </a:ln>
          </p:spPr>
          <p:txBody>
            <a:bodyPr wrap="square">
              <a:spAutoFit/>
            </a:bodyPr>
            <a:lstStyle/>
            <a:p>
              <a:pPr>
                <a:spcBef>
                  <a:spcPct val="50000"/>
                </a:spcBef>
              </a:pPr>
              <a:r>
                <a:rPr lang="en-US" sz="1500" b="1" dirty="0">
                  <a:solidFill>
                    <a:schemeClr val="bg1"/>
                  </a:solidFill>
                  <a:latin typeface="Century Gothic" pitchFamily="34" charset="0"/>
                </a:rPr>
                <a:t>Vishwakarma  Institute  of  Technology</a:t>
              </a:r>
            </a:p>
          </p:txBody>
        </p:sp>
        <p:sp>
          <p:nvSpPr>
            <p:cNvPr id="2" name="Text Box 14">
              <a:extLst>
                <a:ext uri="{FF2B5EF4-FFF2-40B4-BE49-F238E27FC236}">
                  <a16:creationId xmlns:a16="http://schemas.microsoft.com/office/drawing/2014/main" id="{08D90372-4075-403D-BB31-3D2C4B3C58A2}"/>
                </a:ext>
              </a:extLst>
            </p:cNvPr>
            <p:cNvSpPr txBox="1">
              <a:spLocks noChangeArrowheads="1"/>
            </p:cNvSpPr>
            <p:nvPr/>
          </p:nvSpPr>
          <p:spPr bwMode="auto">
            <a:xfrm rot="16200000">
              <a:off x="-2345322" y="3701535"/>
              <a:ext cx="5943600" cy="369331"/>
            </a:xfrm>
            <a:prstGeom prst="rect">
              <a:avLst/>
            </a:prstGeom>
            <a:solidFill>
              <a:srgbClr val="FFFF99"/>
            </a:solidFill>
            <a:ln w="9525">
              <a:solidFill>
                <a:srgbClr val="002060"/>
              </a:solidFill>
              <a:miter lim="800000"/>
              <a:headEnd/>
              <a:tailEnd/>
            </a:ln>
          </p:spPr>
          <p:txBody>
            <a:bodyPr wrap="square">
              <a:spAutoFit/>
            </a:bodyPr>
            <a:lstStyle/>
            <a:p>
              <a:pPr>
                <a:spcBef>
                  <a:spcPct val="50000"/>
                </a:spcBef>
              </a:pPr>
              <a:r>
                <a:rPr lang="en-US" sz="1200" b="1" dirty="0">
                  <a:solidFill>
                    <a:srgbClr val="002060"/>
                  </a:solidFill>
                  <a:latin typeface="Century Gothic" pitchFamily="34" charset="0"/>
                </a:rPr>
                <a:t>FY - Department of Engineering, Sciences and Humanities</a:t>
              </a:r>
            </a:p>
          </p:txBody>
        </p:sp>
      </p:grpSp>
      <p:sp>
        <p:nvSpPr>
          <p:cNvPr id="8" name="Content Placeholder 2"/>
          <p:cNvSpPr txBox="1">
            <a:spLocks/>
          </p:cNvSpPr>
          <p:nvPr/>
        </p:nvSpPr>
        <p:spPr>
          <a:xfrm>
            <a:off x="742950" y="742950"/>
            <a:ext cx="5886450" cy="4171950"/>
          </a:xfrm>
          <a:prstGeom prst="rect">
            <a:avLst/>
          </a:prstGeom>
        </p:spPr>
        <p:txBody>
          <a:bodyPr lIns="68580" tIns="34290" rIns="68580" bIns="34290">
            <a:normAutofit/>
          </a:bodyPr>
          <a:lstStyle/>
          <a:p>
            <a:pPr>
              <a:spcBef>
                <a:spcPts val="450"/>
              </a:spcBef>
              <a:buClr>
                <a:schemeClr val="accent1"/>
              </a:buClr>
              <a:buSzPct val="76000"/>
              <a:defRPr/>
            </a:pPr>
            <a:endParaRPr lang="en-US" sz="1200" dirty="0"/>
          </a:p>
        </p:txBody>
      </p:sp>
      <p:sp>
        <p:nvSpPr>
          <p:cNvPr id="10" name="Rectangle 9"/>
          <p:cNvSpPr/>
          <p:nvPr/>
        </p:nvSpPr>
        <p:spPr>
          <a:xfrm>
            <a:off x="742950" y="685801"/>
            <a:ext cx="5886450" cy="415498"/>
          </a:xfrm>
          <a:prstGeom prst="rect">
            <a:avLst/>
          </a:prstGeom>
        </p:spPr>
        <p:txBody>
          <a:bodyPr wrap="square" lIns="68580" tIns="34290" rIns="68580" bIns="34290">
            <a:spAutoFit/>
          </a:bodyPr>
          <a:lstStyle/>
          <a:p>
            <a:pPr algn="just">
              <a:lnSpc>
                <a:spcPct val="150000"/>
              </a:lnSpc>
            </a:pPr>
            <a:endParaRPr lang="en-US" sz="1500" dirty="0">
              <a:solidFill>
                <a:srgbClr val="C00000"/>
              </a:solidFill>
              <a:latin typeface="Times New Roman" pitchFamily="18" charset="0"/>
              <a:cs typeface="Times New Roman" pitchFamily="18" charset="0"/>
            </a:endParaRPr>
          </a:p>
        </p:txBody>
      </p:sp>
      <p:sp>
        <p:nvSpPr>
          <p:cNvPr id="13" name="TextBox 12"/>
          <p:cNvSpPr txBox="1"/>
          <p:nvPr/>
        </p:nvSpPr>
        <p:spPr>
          <a:xfrm>
            <a:off x="742950" y="685802"/>
            <a:ext cx="5886450" cy="623248"/>
          </a:xfrm>
          <a:prstGeom prst="rect">
            <a:avLst/>
          </a:prstGeom>
          <a:noFill/>
        </p:spPr>
        <p:txBody>
          <a:bodyPr wrap="square" lIns="68580" tIns="34290" rIns="68580" bIns="34290" rtlCol="0">
            <a:spAutoFit/>
          </a:bodyPr>
          <a:lstStyle/>
          <a:p>
            <a:pPr algn="just"/>
            <a:endParaRPr lang="en-US" sz="1800" dirty="0">
              <a:latin typeface="Times New Roman" pitchFamily="18" charset="0"/>
              <a:cs typeface="Times New Roman" pitchFamily="18" charset="0"/>
            </a:endParaRPr>
          </a:p>
          <a:p>
            <a:pPr algn="just"/>
            <a:endParaRPr lang="en-US" sz="1800" dirty="0">
              <a:latin typeface="Times New Roman" pitchFamily="18" charset="0"/>
              <a:cs typeface="Times New Roman" pitchFamily="18" charset="0"/>
            </a:endParaRPr>
          </a:p>
        </p:txBody>
      </p:sp>
      <p:sp>
        <p:nvSpPr>
          <p:cNvPr id="12" name="TextBox 11"/>
          <p:cNvSpPr txBox="1"/>
          <p:nvPr/>
        </p:nvSpPr>
        <p:spPr>
          <a:xfrm>
            <a:off x="800102" y="3257550"/>
            <a:ext cx="5829299" cy="300083"/>
          </a:xfrm>
          <a:prstGeom prst="rect">
            <a:avLst/>
          </a:prstGeom>
          <a:noFill/>
        </p:spPr>
        <p:txBody>
          <a:bodyPr wrap="square" lIns="68580" tIns="34290" rIns="68580" bIns="34290" rtlCol="0">
            <a:spAutoFit/>
          </a:bodyPr>
          <a:lstStyle/>
          <a:p>
            <a:pPr algn="just"/>
            <a:endParaRPr lang="en-US" sz="1500" dirty="0">
              <a:latin typeface="Times New Roman" pitchFamily="18" charset="0"/>
              <a:cs typeface="Times New Roman" pitchFamily="18" charset="0"/>
            </a:endParaRPr>
          </a:p>
        </p:txBody>
      </p:sp>
      <p:sp>
        <p:nvSpPr>
          <p:cNvPr id="14" name="TextBox 13"/>
          <p:cNvSpPr txBox="1"/>
          <p:nvPr/>
        </p:nvSpPr>
        <p:spPr>
          <a:xfrm>
            <a:off x="800100" y="685801"/>
            <a:ext cx="5829300" cy="3608680"/>
          </a:xfrm>
          <a:prstGeom prst="rect">
            <a:avLst/>
          </a:prstGeom>
          <a:noFill/>
        </p:spPr>
        <p:txBody>
          <a:bodyPr wrap="square" lIns="68580" tIns="34290" rIns="68580" bIns="34290" rtlCol="0">
            <a:spAutoFit/>
          </a:bodyPr>
          <a:lstStyle/>
          <a:p>
            <a:pPr algn="just"/>
            <a:r>
              <a:rPr lang="en-US" sz="1500" b="1" dirty="0">
                <a:latin typeface="Times New Roman" pitchFamily="18" charset="0"/>
                <a:cs typeface="Times New Roman" pitchFamily="18" charset="0"/>
              </a:rPr>
              <a:t>1) Registers</a:t>
            </a:r>
            <a:r>
              <a:rPr lang="en-US" sz="1500" dirty="0">
                <a:latin typeface="Times New Roman" pitchFamily="18" charset="0"/>
                <a:cs typeface="Times New Roman" pitchFamily="18" charset="0"/>
              </a:rPr>
              <a:t>: As the flip flops have two stable states, we use them in memory elements like registers, for data storage. Generally we use registers in electronic devices like computers.</a:t>
            </a:r>
          </a:p>
          <a:p>
            <a:pPr algn="just"/>
            <a:endParaRPr lang="en-US" sz="1500" dirty="0">
              <a:latin typeface="Times New Roman" pitchFamily="18" charset="0"/>
              <a:cs typeface="Times New Roman" pitchFamily="18" charset="0"/>
            </a:endParaRPr>
          </a:p>
          <a:p>
            <a:pPr algn="just"/>
            <a:r>
              <a:rPr lang="en-US" sz="1500" b="1" dirty="0">
                <a:latin typeface="Times New Roman" pitchFamily="18" charset="0"/>
                <a:cs typeface="Times New Roman" pitchFamily="18" charset="0"/>
              </a:rPr>
              <a:t>2) Counters</a:t>
            </a:r>
            <a:r>
              <a:rPr lang="en-US" sz="1500" dirty="0">
                <a:latin typeface="Times New Roman" pitchFamily="18" charset="0"/>
                <a:cs typeface="Times New Roman" pitchFamily="18" charset="0"/>
              </a:rPr>
              <a:t>: The groups of interconnected flip flops are uses as counters, to count the increment or decrement of an event occurrence.</a:t>
            </a:r>
          </a:p>
          <a:p>
            <a:pPr algn="just"/>
            <a:endParaRPr lang="en-US" sz="1500" dirty="0">
              <a:latin typeface="Times New Roman" pitchFamily="18" charset="0"/>
              <a:cs typeface="Times New Roman" pitchFamily="18" charset="0"/>
            </a:endParaRPr>
          </a:p>
          <a:p>
            <a:pPr algn="just"/>
            <a:r>
              <a:rPr lang="en-US" sz="1500" b="1" dirty="0">
                <a:latin typeface="Times New Roman" pitchFamily="18" charset="0"/>
                <a:cs typeface="Times New Roman" pitchFamily="18" charset="0"/>
              </a:rPr>
              <a:t>3) Frequency division</a:t>
            </a:r>
            <a:r>
              <a:rPr lang="en-US" sz="1500" dirty="0">
                <a:latin typeface="Times New Roman" pitchFamily="18" charset="0"/>
                <a:cs typeface="Times New Roman" pitchFamily="18" charset="0"/>
              </a:rPr>
              <a:t>: Flip flops are used as frequency division circuits, which divide the input frequency to exactly to its half. Frequency division circuits are used to regularize the frequency of electronic circuits.</a:t>
            </a:r>
          </a:p>
          <a:p>
            <a:pPr algn="just"/>
            <a:endParaRPr lang="en-US" sz="1500" dirty="0">
              <a:latin typeface="Times New Roman" pitchFamily="18" charset="0"/>
              <a:cs typeface="Times New Roman" pitchFamily="18" charset="0"/>
            </a:endParaRPr>
          </a:p>
          <a:p>
            <a:pPr algn="just"/>
            <a:r>
              <a:rPr lang="en-US" sz="1500" b="1" dirty="0">
                <a:latin typeface="Times New Roman" pitchFamily="18" charset="0"/>
                <a:cs typeface="Times New Roman" pitchFamily="18" charset="0"/>
              </a:rPr>
              <a:t>4) Data transfer</a:t>
            </a:r>
            <a:r>
              <a:rPr lang="en-US" sz="1500" dirty="0">
                <a:latin typeface="Times New Roman" pitchFamily="18" charset="0"/>
                <a:cs typeface="Times New Roman" pitchFamily="18" charset="0"/>
              </a:rPr>
              <a:t>: We use shift registers (A special-type of registers) to transfer the data from one flip flop to another, which are connected in a specific order.</a:t>
            </a:r>
          </a:p>
          <a:p>
            <a:pPr algn="just"/>
            <a:endParaRPr lang="en-US" sz="1500" dirty="0">
              <a:latin typeface="Times New Roman" pitchFamily="18" charset="0"/>
              <a:cs typeface="Times New Roman" pitchFamily="18" charset="0"/>
            </a:endParaRPr>
          </a:p>
        </p:txBody>
      </p:sp>
    </p:spTree>
    <p:extLst>
      <p:ext uri="{BB962C8B-B14F-4D97-AF65-F5344CB8AC3E}">
        <p14:creationId xmlns:p14="http://schemas.microsoft.com/office/powerpoint/2010/main" val="964319631"/>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nodePh="1">
                                  <p:stCondLst>
                                    <p:cond delay="0"/>
                                  </p:stCondLst>
                                  <p:endCondLst>
                                    <p:cond evt="begin" delay="0">
                                      <p:tn val="11"/>
                                    </p:cond>
                                  </p:end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2000"/>
                                        <p:tgtEl>
                                          <p:spTgt spid="10">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xEl>
                                              <p:pRg st="0" end="0"/>
                                            </p:txEl>
                                          </p:spTgt>
                                        </p:tgtEl>
                                        <p:attrNameLst>
                                          <p:attrName>style.visibility</p:attrName>
                                        </p:attrNameLst>
                                      </p:cBhvr>
                                      <p:to>
                                        <p:strVal val="visible"/>
                                      </p:to>
                                    </p:set>
                                    <p:animEffect transition="in" filter="fade">
                                      <p:cBhvr>
                                        <p:cTn id="18" dur="2000"/>
                                        <p:tgtEl>
                                          <p:spTgt spid="14">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xEl>
                                              <p:pRg st="2" end="2"/>
                                            </p:txEl>
                                          </p:spTgt>
                                        </p:tgtEl>
                                        <p:attrNameLst>
                                          <p:attrName>style.visibility</p:attrName>
                                        </p:attrNameLst>
                                      </p:cBhvr>
                                      <p:to>
                                        <p:strVal val="visible"/>
                                      </p:to>
                                    </p:set>
                                    <p:animEffect transition="in" filter="fade">
                                      <p:cBhvr>
                                        <p:cTn id="23" dur="2000"/>
                                        <p:tgtEl>
                                          <p:spTgt spid="1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xEl>
                                              <p:pRg st="4" end="4"/>
                                            </p:txEl>
                                          </p:spTgt>
                                        </p:tgtEl>
                                        <p:attrNameLst>
                                          <p:attrName>style.visibility</p:attrName>
                                        </p:attrNameLst>
                                      </p:cBhvr>
                                      <p:to>
                                        <p:strVal val="visible"/>
                                      </p:to>
                                    </p:set>
                                    <p:animEffect transition="in" filter="fade">
                                      <p:cBhvr>
                                        <p:cTn id="28" dur="2000"/>
                                        <p:tgtEl>
                                          <p:spTgt spid="14">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xEl>
                                              <p:pRg st="6" end="6"/>
                                            </p:txEl>
                                          </p:spTgt>
                                        </p:tgtEl>
                                        <p:attrNameLst>
                                          <p:attrName>style.visibility</p:attrName>
                                        </p:attrNameLst>
                                      </p:cBhvr>
                                      <p:to>
                                        <p:strVal val="visible"/>
                                      </p:to>
                                    </p:set>
                                    <p:animEffect transition="in" filter="fade">
                                      <p:cBhvr>
                                        <p:cTn id="33" dur="2000"/>
                                        <p:tgtEl>
                                          <p:spTgt spid="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4"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C7169-F80D-4B46-B414-3B712AD5D224}"/>
              </a:ext>
            </a:extLst>
          </p:cNvPr>
          <p:cNvSpPr>
            <a:spLocks noGrp="1"/>
          </p:cNvSpPr>
          <p:nvPr>
            <p:ph type="title"/>
          </p:nvPr>
        </p:nvSpPr>
        <p:spPr>
          <a:xfrm>
            <a:off x="640006" y="351233"/>
            <a:ext cx="5915025" cy="285750"/>
          </a:xfrm>
        </p:spPr>
        <p:txBody>
          <a:bodyPr>
            <a:normAutofit fontScale="90000"/>
          </a:bodyPr>
          <a:lstStyle/>
          <a:p>
            <a:r>
              <a:rPr lang="en-US" sz="2100" b="1" u="sng" dirty="0">
                <a:solidFill>
                  <a:srgbClr val="0000FF"/>
                </a:solidFill>
                <a:latin typeface="Arial Black" panose="020B0A04020102020204" pitchFamily="34" charset="0"/>
                <a:ea typeface="+mn-ea"/>
                <a:cs typeface="+mn-cs"/>
              </a:rPr>
              <a:t>Triggering method of flip-flop</a:t>
            </a:r>
            <a:br>
              <a:rPr lang="en-US" sz="3600" b="1" i="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br>
            <a:endParaRPr lang="en-IN" dirty="0"/>
          </a:p>
        </p:txBody>
      </p:sp>
      <p:pic>
        <p:nvPicPr>
          <p:cNvPr id="4" name="Picture 2">
            <a:extLst>
              <a:ext uri="{FF2B5EF4-FFF2-40B4-BE49-F238E27FC236}">
                <a16:creationId xmlns:a16="http://schemas.microsoft.com/office/drawing/2014/main" id="{15C142F3-0B1A-4D44-B495-49BFB9D182E2}"/>
              </a:ext>
            </a:extLst>
          </p:cNvPr>
          <p:cNvPicPr>
            <a:picLocks noChangeAspect="1" noChangeArrowheads="1"/>
          </p:cNvPicPr>
          <p:nvPr/>
        </p:nvPicPr>
        <p:blipFill>
          <a:blip r:embed="rId2"/>
          <a:srcRect/>
          <a:stretch>
            <a:fillRect/>
          </a:stretch>
        </p:blipFill>
        <p:spPr bwMode="auto">
          <a:xfrm>
            <a:off x="737212" y="1191879"/>
            <a:ext cx="2819400" cy="2071396"/>
          </a:xfrm>
          <a:prstGeom prst="rect">
            <a:avLst/>
          </a:prstGeom>
          <a:noFill/>
          <a:ln w="9525">
            <a:noFill/>
            <a:miter lim="800000"/>
            <a:headEnd/>
            <a:tailEnd/>
          </a:ln>
          <a:effectLst/>
        </p:spPr>
      </p:pic>
      <p:pic>
        <p:nvPicPr>
          <p:cNvPr id="5" name="Picture 5">
            <a:extLst>
              <a:ext uri="{FF2B5EF4-FFF2-40B4-BE49-F238E27FC236}">
                <a16:creationId xmlns:a16="http://schemas.microsoft.com/office/drawing/2014/main" id="{8C76463C-C644-4755-B14A-141576209CCE}"/>
              </a:ext>
            </a:extLst>
          </p:cNvPr>
          <p:cNvPicPr>
            <a:picLocks noChangeAspect="1" noChangeArrowheads="1"/>
          </p:cNvPicPr>
          <p:nvPr/>
        </p:nvPicPr>
        <p:blipFill>
          <a:blip r:embed="rId3"/>
          <a:srcRect/>
          <a:stretch>
            <a:fillRect/>
          </a:stretch>
        </p:blipFill>
        <p:spPr bwMode="auto">
          <a:xfrm>
            <a:off x="3556611" y="1676314"/>
            <a:ext cx="3301389" cy="3397411"/>
          </a:xfrm>
          <a:prstGeom prst="rect">
            <a:avLst/>
          </a:prstGeom>
          <a:noFill/>
          <a:ln w="9525">
            <a:noFill/>
            <a:miter lim="800000"/>
            <a:headEnd/>
            <a:tailEnd/>
          </a:ln>
          <a:effectLst/>
        </p:spPr>
      </p:pic>
      <p:sp>
        <p:nvSpPr>
          <p:cNvPr id="6" name="TextBox 5">
            <a:extLst>
              <a:ext uri="{FF2B5EF4-FFF2-40B4-BE49-F238E27FC236}">
                <a16:creationId xmlns:a16="http://schemas.microsoft.com/office/drawing/2014/main" id="{C308E2B8-DF84-4BF3-B273-9B7BF0B11FC3}"/>
              </a:ext>
            </a:extLst>
          </p:cNvPr>
          <p:cNvSpPr txBox="1"/>
          <p:nvPr/>
        </p:nvSpPr>
        <p:spPr>
          <a:xfrm>
            <a:off x="762000" y="506970"/>
            <a:ext cx="5915025" cy="646331"/>
          </a:xfrm>
          <a:prstGeom prst="rect">
            <a:avLst/>
          </a:prstGeom>
          <a:noFill/>
        </p:spPr>
        <p:txBody>
          <a:bodyPr wrap="square" rtlCol="0">
            <a:spAutoFit/>
          </a:bodyPr>
          <a:lstStyle/>
          <a:p>
            <a:r>
              <a:rPr lang="en-US" sz="1800" b="1" dirty="0">
                <a:latin typeface="Times New Roman" pitchFamily="18" charset="0"/>
                <a:cs typeface="Times New Roman" pitchFamily="18" charset="0"/>
              </a:rPr>
              <a:t>Trigger </a:t>
            </a:r>
            <a:r>
              <a:rPr lang="en-US" sz="1800" dirty="0">
                <a:latin typeface="Times New Roman" pitchFamily="18" charset="0"/>
                <a:cs typeface="Times New Roman" pitchFamily="18" charset="0"/>
              </a:rPr>
              <a:t>: The state of a latch or flip-flop is switched by a change of the control input or clock.</a:t>
            </a:r>
          </a:p>
        </p:txBody>
      </p:sp>
      <p:pic>
        <p:nvPicPr>
          <p:cNvPr id="7" name="Picture 6">
            <a:extLst>
              <a:ext uri="{FF2B5EF4-FFF2-40B4-BE49-F238E27FC236}">
                <a16:creationId xmlns:a16="http://schemas.microsoft.com/office/drawing/2014/main" id="{508D7A2B-F97B-4E12-8CC2-B27AA6DAE601}"/>
              </a:ext>
            </a:extLst>
          </p:cNvPr>
          <p:cNvPicPr>
            <a:picLocks noChangeAspect="1" noChangeArrowheads="1"/>
          </p:cNvPicPr>
          <p:nvPr/>
        </p:nvPicPr>
        <p:blipFill>
          <a:blip r:embed="rId4"/>
          <a:srcRect/>
          <a:stretch>
            <a:fillRect/>
          </a:stretch>
        </p:blipFill>
        <p:spPr bwMode="auto">
          <a:xfrm>
            <a:off x="650914" y="3322280"/>
            <a:ext cx="2905698" cy="1752600"/>
          </a:xfrm>
          <a:prstGeom prst="rect">
            <a:avLst/>
          </a:prstGeom>
          <a:noFill/>
          <a:ln w="9525">
            <a:noFill/>
            <a:miter lim="800000"/>
            <a:headEnd/>
            <a:tailEnd/>
          </a:ln>
          <a:effectLst/>
        </p:spPr>
      </p:pic>
      <p:sp>
        <p:nvSpPr>
          <p:cNvPr id="8" name="TextBox 7">
            <a:extLst>
              <a:ext uri="{FF2B5EF4-FFF2-40B4-BE49-F238E27FC236}">
                <a16:creationId xmlns:a16="http://schemas.microsoft.com/office/drawing/2014/main" id="{3CEDA6E2-646A-409B-A495-5EFB6F6F2D85}"/>
              </a:ext>
            </a:extLst>
          </p:cNvPr>
          <p:cNvSpPr txBox="1"/>
          <p:nvPr/>
        </p:nvSpPr>
        <p:spPr>
          <a:xfrm>
            <a:off x="3719512" y="1102469"/>
            <a:ext cx="3962400" cy="584775"/>
          </a:xfrm>
          <a:prstGeom prst="rect">
            <a:avLst/>
          </a:prstGeom>
          <a:noFill/>
        </p:spPr>
        <p:txBody>
          <a:bodyPr wrap="square" rtlCol="0">
            <a:spAutoFit/>
          </a:bodyPr>
          <a:lstStyle/>
          <a:p>
            <a:r>
              <a:rPr lang="en-US" sz="1600" b="1" dirty="0">
                <a:latin typeface="Times New Roman" pitchFamily="18" charset="0"/>
                <a:cs typeface="Times New Roman" pitchFamily="18" charset="0"/>
              </a:rPr>
              <a:t>Two Types of Triggering : 1) Level</a:t>
            </a:r>
          </a:p>
          <a:p>
            <a:r>
              <a:rPr lang="en-US" sz="1600" b="1" dirty="0">
                <a:latin typeface="Times New Roman" pitchFamily="18" charset="0"/>
                <a:cs typeface="Times New Roman" pitchFamily="18" charset="0"/>
              </a:rPr>
              <a:t>                                            2) Edge </a:t>
            </a:r>
          </a:p>
        </p:txBody>
      </p:sp>
    </p:spTree>
    <p:extLst>
      <p:ext uri="{BB962C8B-B14F-4D97-AF65-F5344CB8AC3E}">
        <p14:creationId xmlns:p14="http://schemas.microsoft.com/office/powerpoint/2010/main" val="387261411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0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375840A-5833-4A21-BAFA-0668C0E954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659" y="35736"/>
            <a:ext cx="2902685" cy="1862100"/>
          </a:xfrm>
          <a:prstGeom prst="rect">
            <a:avLst/>
          </a:prstGeom>
        </p:spPr>
      </p:pic>
      <p:pic>
        <p:nvPicPr>
          <p:cNvPr id="10" name="Picture 9">
            <a:extLst>
              <a:ext uri="{FF2B5EF4-FFF2-40B4-BE49-F238E27FC236}">
                <a16:creationId xmlns:a16="http://schemas.microsoft.com/office/drawing/2014/main" id="{95F3F9FB-FB13-4449-B124-D0002EBE0D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452" y="2190750"/>
            <a:ext cx="2882927" cy="2763868"/>
          </a:xfrm>
          <a:prstGeom prst="rect">
            <a:avLst/>
          </a:prstGeom>
        </p:spPr>
      </p:pic>
      <p:pic>
        <p:nvPicPr>
          <p:cNvPr id="12" name="Picture 11">
            <a:extLst>
              <a:ext uri="{FF2B5EF4-FFF2-40B4-BE49-F238E27FC236}">
                <a16:creationId xmlns:a16="http://schemas.microsoft.com/office/drawing/2014/main" id="{D2CF9852-0E7E-45A5-9D96-D5D2175314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9330" y="35736"/>
            <a:ext cx="3133161" cy="1855012"/>
          </a:xfrm>
          <a:prstGeom prst="rect">
            <a:avLst/>
          </a:prstGeom>
        </p:spPr>
      </p:pic>
      <p:sp>
        <p:nvSpPr>
          <p:cNvPr id="7" name="Rectangle 6">
            <a:extLst>
              <a:ext uri="{FF2B5EF4-FFF2-40B4-BE49-F238E27FC236}">
                <a16:creationId xmlns:a16="http://schemas.microsoft.com/office/drawing/2014/main" id="{6F665CFE-D44B-4293-A7AC-381300D83ACF}"/>
              </a:ext>
            </a:extLst>
          </p:cNvPr>
          <p:cNvSpPr/>
          <p:nvPr/>
        </p:nvSpPr>
        <p:spPr>
          <a:xfrm rot="20537006">
            <a:off x="1511307" y="1599582"/>
            <a:ext cx="4377020" cy="1600355"/>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00FF"/>
                </a:solidFill>
                <a:latin typeface="Arial" pitchFamily="34" charset="0"/>
                <a:ea typeface="Verdana" pitchFamily="34" charset="0"/>
                <a:cs typeface="Arial" pitchFamily="34" charset="0"/>
              </a:rPr>
              <a:t>Electronics 7.3</a:t>
            </a:r>
          </a:p>
          <a:p>
            <a:pPr algn="ctr"/>
            <a:r>
              <a:rPr lang="en-US" sz="2800" b="1" dirty="0">
                <a:solidFill>
                  <a:srgbClr val="FF0000"/>
                </a:solidFill>
                <a:latin typeface="Arial" pitchFamily="34" charset="0"/>
                <a:ea typeface="Verdana" pitchFamily="34" charset="0"/>
                <a:cs typeface="Arial" pitchFamily="34" charset="0"/>
              </a:rPr>
              <a:t>SHIFT REG &amp; COUNTER</a:t>
            </a:r>
          </a:p>
          <a:p>
            <a:pPr algn="ctr"/>
            <a:r>
              <a:rPr lang="en-US" sz="2800" b="1" dirty="0">
                <a:solidFill>
                  <a:srgbClr val="006600"/>
                </a:solidFill>
                <a:latin typeface="Arial" pitchFamily="34" charset="0"/>
                <a:ea typeface="Verdana" pitchFamily="34" charset="0"/>
                <a:cs typeface="Arial" pitchFamily="34" charset="0"/>
              </a:rPr>
              <a:t>FY – </a:t>
            </a:r>
            <a:r>
              <a:rPr lang="en-US" sz="2800" b="1" dirty="0" err="1">
                <a:solidFill>
                  <a:srgbClr val="006600"/>
                </a:solidFill>
                <a:latin typeface="Arial" pitchFamily="34" charset="0"/>
                <a:ea typeface="Verdana" pitchFamily="34" charset="0"/>
                <a:cs typeface="Arial" pitchFamily="34" charset="0"/>
              </a:rPr>
              <a:t>DESH</a:t>
            </a:r>
            <a:r>
              <a:rPr lang="en-US" sz="2800" b="1" dirty="0">
                <a:solidFill>
                  <a:srgbClr val="006600"/>
                </a:solidFill>
                <a:latin typeface="Arial" pitchFamily="34" charset="0"/>
                <a:ea typeface="Verdana" pitchFamily="34" charset="0"/>
                <a:cs typeface="Arial" pitchFamily="34" charset="0"/>
              </a:rPr>
              <a:t> – </a:t>
            </a:r>
            <a:r>
              <a:rPr lang="en-US" sz="2800" b="1" dirty="0" err="1">
                <a:solidFill>
                  <a:srgbClr val="006600"/>
                </a:solidFill>
                <a:latin typeface="Arial" pitchFamily="34" charset="0"/>
                <a:ea typeface="Verdana" pitchFamily="34" charset="0"/>
                <a:cs typeface="Arial" pitchFamily="34" charset="0"/>
              </a:rPr>
              <a:t>VIT</a:t>
            </a:r>
            <a:endParaRPr lang="en-US" sz="2800" b="1" dirty="0">
              <a:solidFill>
                <a:srgbClr val="FF0000"/>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67071103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1000" fill="hold"/>
                                        <p:tgtEl>
                                          <p:spTgt spid="8"/>
                                        </p:tgtEl>
                                        <p:attrNameLst>
                                          <p:attrName>ppt_w</p:attrName>
                                        </p:attrNameLst>
                                      </p:cBhvr>
                                      <p:tavLst>
                                        <p:tav tm="0">
                                          <p:val>
                                            <p:fltVal val="0"/>
                                          </p:val>
                                        </p:tav>
                                        <p:tav tm="100000">
                                          <p:val>
                                            <p:strVal val="#ppt_w"/>
                                          </p:val>
                                        </p:tav>
                                      </p:tavLst>
                                    </p:anim>
                                    <p:anim calcmode="lin" valueType="num">
                                      <p:cBhvr>
                                        <p:cTn id="16" dur="1000" fill="hold"/>
                                        <p:tgtEl>
                                          <p:spTgt spid="8"/>
                                        </p:tgtEl>
                                        <p:attrNameLst>
                                          <p:attrName>ppt_h</p:attrName>
                                        </p:attrNameLst>
                                      </p:cBhvr>
                                      <p:tavLst>
                                        <p:tav tm="0">
                                          <p:val>
                                            <p:fltVal val="0"/>
                                          </p:val>
                                        </p:tav>
                                        <p:tav tm="100000">
                                          <p:val>
                                            <p:strVal val="#ppt_h"/>
                                          </p:val>
                                        </p:tav>
                                      </p:tavLst>
                                    </p:anim>
                                    <p:anim calcmode="lin" valueType="num">
                                      <p:cBhvr>
                                        <p:cTn id="17" dur="1000" fill="hold"/>
                                        <p:tgtEl>
                                          <p:spTgt spid="8"/>
                                        </p:tgtEl>
                                        <p:attrNameLst>
                                          <p:attrName>style.rotation</p:attrName>
                                        </p:attrNameLst>
                                      </p:cBhvr>
                                      <p:tavLst>
                                        <p:tav tm="0">
                                          <p:val>
                                            <p:fltVal val="90"/>
                                          </p:val>
                                        </p:tav>
                                        <p:tav tm="100000">
                                          <p:val>
                                            <p:fltVal val="0"/>
                                          </p:val>
                                        </p:tav>
                                      </p:tavLst>
                                    </p:anim>
                                    <p:animEffect transition="in" filter="fade">
                                      <p:cBhvr>
                                        <p:cTn id="18" dur="1000"/>
                                        <p:tgtEl>
                                          <p:spTgt spid="8"/>
                                        </p:tgtEl>
                                      </p:cBhvr>
                                    </p:animEffect>
                                  </p:childTnLst>
                                </p:cTn>
                              </p:par>
                              <p:par>
                                <p:cTn id="19" presetID="3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1000" fill="hold"/>
                                        <p:tgtEl>
                                          <p:spTgt spid="10"/>
                                        </p:tgtEl>
                                        <p:attrNameLst>
                                          <p:attrName>ppt_w</p:attrName>
                                        </p:attrNameLst>
                                      </p:cBhvr>
                                      <p:tavLst>
                                        <p:tav tm="0">
                                          <p:val>
                                            <p:fltVal val="0"/>
                                          </p:val>
                                        </p:tav>
                                        <p:tav tm="100000">
                                          <p:val>
                                            <p:strVal val="#ppt_w"/>
                                          </p:val>
                                        </p:tav>
                                      </p:tavLst>
                                    </p:anim>
                                    <p:anim calcmode="lin" valueType="num">
                                      <p:cBhvr>
                                        <p:cTn id="22" dur="1000" fill="hold"/>
                                        <p:tgtEl>
                                          <p:spTgt spid="10"/>
                                        </p:tgtEl>
                                        <p:attrNameLst>
                                          <p:attrName>ppt_h</p:attrName>
                                        </p:attrNameLst>
                                      </p:cBhvr>
                                      <p:tavLst>
                                        <p:tav tm="0">
                                          <p:val>
                                            <p:fltVal val="0"/>
                                          </p:val>
                                        </p:tav>
                                        <p:tav tm="100000">
                                          <p:val>
                                            <p:strVal val="#ppt_h"/>
                                          </p:val>
                                        </p:tav>
                                      </p:tavLst>
                                    </p:anim>
                                    <p:anim calcmode="lin" valueType="num">
                                      <p:cBhvr>
                                        <p:cTn id="23" dur="1000" fill="hold"/>
                                        <p:tgtEl>
                                          <p:spTgt spid="10"/>
                                        </p:tgtEl>
                                        <p:attrNameLst>
                                          <p:attrName>style.rotation</p:attrName>
                                        </p:attrNameLst>
                                      </p:cBhvr>
                                      <p:tavLst>
                                        <p:tav tm="0">
                                          <p:val>
                                            <p:fltVal val="90"/>
                                          </p:val>
                                        </p:tav>
                                        <p:tav tm="100000">
                                          <p:val>
                                            <p:fltVal val="0"/>
                                          </p:val>
                                        </p:tav>
                                      </p:tavLst>
                                    </p:anim>
                                    <p:animEffect transition="in" filter="fade">
                                      <p:cBhvr>
                                        <p:cTn id="24" dur="1000"/>
                                        <p:tgtEl>
                                          <p:spTgt spid="10"/>
                                        </p:tgtEl>
                                      </p:cBhvr>
                                    </p:animEffect>
                                  </p:childTnLst>
                                </p:cTn>
                              </p:par>
                              <p:par>
                                <p:cTn id="25" presetID="3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1000" fill="hold"/>
                                        <p:tgtEl>
                                          <p:spTgt spid="12"/>
                                        </p:tgtEl>
                                        <p:attrNameLst>
                                          <p:attrName>ppt_w</p:attrName>
                                        </p:attrNameLst>
                                      </p:cBhvr>
                                      <p:tavLst>
                                        <p:tav tm="0">
                                          <p:val>
                                            <p:fltVal val="0"/>
                                          </p:val>
                                        </p:tav>
                                        <p:tav tm="100000">
                                          <p:val>
                                            <p:strVal val="#ppt_w"/>
                                          </p:val>
                                        </p:tav>
                                      </p:tavLst>
                                    </p:anim>
                                    <p:anim calcmode="lin" valueType="num">
                                      <p:cBhvr>
                                        <p:cTn id="28" dur="1000" fill="hold"/>
                                        <p:tgtEl>
                                          <p:spTgt spid="12"/>
                                        </p:tgtEl>
                                        <p:attrNameLst>
                                          <p:attrName>ppt_h</p:attrName>
                                        </p:attrNameLst>
                                      </p:cBhvr>
                                      <p:tavLst>
                                        <p:tav tm="0">
                                          <p:val>
                                            <p:fltVal val="0"/>
                                          </p:val>
                                        </p:tav>
                                        <p:tav tm="100000">
                                          <p:val>
                                            <p:strVal val="#ppt_h"/>
                                          </p:val>
                                        </p:tav>
                                      </p:tavLst>
                                    </p:anim>
                                    <p:anim calcmode="lin" valueType="num">
                                      <p:cBhvr>
                                        <p:cTn id="29" dur="1000" fill="hold"/>
                                        <p:tgtEl>
                                          <p:spTgt spid="12"/>
                                        </p:tgtEl>
                                        <p:attrNameLst>
                                          <p:attrName>style.rotation</p:attrName>
                                        </p:attrNameLst>
                                      </p:cBhvr>
                                      <p:tavLst>
                                        <p:tav tm="0">
                                          <p:val>
                                            <p:fltVal val="90"/>
                                          </p:val>
                                        </p:tav>
                                        <p:tav tm="100000">
                                          <p:val>
                                            <p:fltVal val="0"/>
                                          </p:val>
                                        </p:tav>
                                      </p:tavLst>
                                    </p:anim>
                                    <p:animEffect transition="in" filter="fade">
                                      <p:cBhvr>
                                        <p:cTn id="30"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1259C-8144-4514-B24B-079FEC930061}"/>
              </a:ext>
            </a:extLst>
          </p:cNvPr>
          <p:cNvSpPr>
            <a:spLocks noGrp="1"/>
          </p:cNvSpPr>
          <p:nvPr>
            <p:ph type="title"/>
          </p:nvPr>
        </p:nvSpPr>
        <p:spPr>
          <a:xfrm>
            <a:off x="649299" y="273844"/>
            <a:ext cx="5915025" cy="392906"/>
          </a:xfrm>
        </p:spPr>
        <p:txBody>
          <a:bodyPr/>
          <a:lstStyle/>
          <a:p>
            <a:r>
              <a:rPr lang="en-IN" sz="2000" b="1" u="sng" dirty="0">
                <a:solidFill>
                  <a:srgbClr val="0000FF"/>
                </a:solidFill>
                <a:latin typeface="Arial Black" panose="020B0A04020102020204" pitchFamily="34" charset="0"/>
                <a:ea typeface="+mn-ea"/>
                <a:cs typeface="+mn-cs"/>
              </a:rPr>
              <a:t>Shift Register</a:t>
            </a:r>
            <a:endParaRPr lang="en-IN" sz="2100" b="1" u="sng" dirty="0">
              <a:solidFill>
                <a:srgbClr val="0000FF"/>
              </a:solidFill>
              <a:latin typeface="Arial Black" panose="020B0A04020102020204" pitchFamily="34" charset="0"/>
              <a:ea typeface="+mn-ea"/>
              <a:cs typeface="+mn-cs"/>
            </a:endParaRPr>
          </a:p>
        </p:txBody>
      </p:sp>
      <p:pic>
        <p:nvPicPr>
          <p:cNvPr id="2050" name="Picture 2">
            <a:extLst>
              <a:ext uri="{FF2B5EF4-FFF2-40B4-BE49-F238E27FC236}">
                <a16:creationId xmlns:a16="http://schemas.microsoft.com/office/drawing/2014/main" id="{0F6560DE-7488-473E-A4AC-1FE7D957E9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799" y="1047750"/>
            <a:ext cx="4038601" cy="25868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1209F5D-93FB-4167-8A14-28AED75B3563}"/>
              </a:ext>
            </a:extLst>
          </p:cNvPr>
          <p:cNvSpPr txBox="1"/>
          <p:nvPr/>
        </p:nvSpPr>
        <p:spPr>
          <a:xfrm>
            <a:off x="914400" y="3867150"/>
            <a:ext cx="5486400" cy="523220"/>
          </a:xfrm>
          <a:prstGeom prst="rect">
            <a:avLst/>
          </a:prstGeom>
          <a:noFill/>
        </p:spPr>
        <p:txBody>
          <a:bodyPr wrap="square" rtlCol="0">
            <a:spAutoFit/>
          </a:bodyPr>
          <a:lstStyle/>
          <a:p>
            <a:r>
              <a:rPr lang="en-US" b="0" i="0" dirty="0">
                <a:solidFill>
                  <a:srgbClr val="000000"/>
                </a:solidFill>
                <a:effectLst/>
                <a:latin typeface="Lato" panose="020F0502020204030203" pitchFamily="34" charset="0"/>
              </a:rPr>
              <a:t>The Shift Register is another type of sequential logic circuit that can be used for the storage or the transfer of binary data.</a:t>
            </a:r>
            <a:endParaRPr lang="en-IN" dirty="0"/>
          </a:p>
        </p:txBody>
      </p:sp>
    </p:spTree>
    <p:extLst>
      <p:ext uri="{BB962C8B-B14F-4D97-AF65-F5344CB8AC3E}">
        <p14:creationId xmlns:p14="http://schemas.microsoft.com/office/powerpoint/2010/main" val="419440027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014D2-DC5F-4138-9A88-19A91D1436B2}"/>
              </a:ext>
            </a:extLst>
          </p:cNvPr>
          <p:cNvSpPr>
            <a:spLocks noGrp="1"/>
          </p:cNvSpPr>
          <p:nvPr>
            <p:ph type="title"/>
          </p:nvPr>
        </p:nvSpPr>
        <p:spPr>
          <a:xfrm>
            <a:off x="649299" y="273844"/>
            <a:ext cx="5915025" cy="469106"/>
          </a:xfrm>
        </p:spPr>
        <p:txBody>
          <a:bodyPr/>
          <a:lstStyle/>
          <a:p>
            <a:r>
              <a:rPr lang="en-US" sz="2000" b="1" u="sng" dirty="0">
                <a:solidFill>
                  <a:srgbClr val="0000FF"/>
                </a:solidFill>
                <a:latin typeface="Arial Black" panose="020B0A04020102020204" pitchFamily="34" charset="0"/>
                <a:ea typeface="+mn-ea"/>
                <a:cs typeface="+mn-cs"/>
              </a:rPr>
              <a:t>Logic Gates</a:t>
            </a:r>
            <a:endParaRPr lang="en-IN" sz="2000" b="1" u="sng" dirty="0">
              <a:solidFill>
                <a:srgbClr val="0000FF"/>
              </a:solidFill>
              <a:latin typeface="Arial Black" panose="020B0A04020102020204" pitchFamily="34" charset="0"/>
              <a:ea typeface="+mn-ea"/>
              <a:cs typeface="+mn-cs"/>
            </a:endParaRPr>
          </a:p>
        </p:txBody>
      </p:sp>
      <p:sp>
        <p:nvSpPr>
          <p:cNvPr id="3" name="Content Placeholder 2">
            <a:extLst>
              <a:ext uri="{FF2B5EF4-FFF2-40B4-BE49-F238E27FC236}">
                <a16:creationId xmlns:a16="http://schemas.microsoft.com/office/drawing/2014/main" id="{2305648B-ADBD-4D1E-9A24-8B023F097E86}"/>
              </a:ext>
            </a:extLst>
          </p:cNvPr>
          <p:cNvSpPr>
            <a:spLocks noGrp="1"/>
          </p:cNvSpPr>
          <p:nvPr>
            <p:ph idx="1"/>
          </p:nvPr>
        </p:nvSpPr>
        <p:spPr>
          <a:xfrm>
            <a:off x="657449" y="1047750"/>
            <a:ext cx="5915025" cy="3263504"/>
          </a:xfrm>
        </p:spPr>
        <p:txBody>
          <a:bodyPr>
            <a:normAutofit fontScale="70000" lnSpcReduction="20000"/>
          </a:bodyPr>
          <a:lstStyle/>
          <a:p>
            <a:pPr algn="just">
              <a:lnSpc>
                <a:spcPct val="110000"/>
              </a:lnSpc>
            </a:pPr>
            <a:r>
              <a:rPr lang="en-US" sz="2300" dirty="0"/>
              <a:t>The building blocks used to create digital circuits are </a:t>
            </a:r>
            <a:r>
              <a:rPr lang="en-US" sz="2300" b="1" dirty="0">
                <a:solidFill>
                  <a:srgbClr val="C00000"/>
                </a:solidFill>
              </a:rPr>
              <a:t>logic gates.</a:t>
            </a:r>
          </a:p>
          <a:p>
            <a:pPr algn="just">
              <a:lnSpc>
                <a:spcPct val="110000"/>
              </a:lnSpc>
              <a:buNone/>
            </a:pPr>
            <a:endParaRPr lang="en-US" sz="2300" b="1" dirty="0">
              <a:solidFill>
                <a:srgbClr val="0000FF"/>
              </a:solidFill>
            </a:endParaRPr>
          </a:p>
          <a:p>
            <a:pPr algn="just">
              <a:lnSpc>
                <a:spcPct val="110000"/>
              </a:lnSpc>
            </a:pPr>
            <a:r>
              <a:rPr lang="en-US" sz="2300" dirty="0"/>
              <a:t>There are three elementary logic gates and a range of other simple gates.</a:t>
            </a:r>
          </a:p>
          <a:p>
            <a:pPr algn="just">
              <a:lnSpc>
                <a:spcPct val="110000"/>
              </a:lnSpc>
              <a:buNone/>
            </a:pPr>
            <a:endParaRPr lang="en-US" sz="2300" dirty="0"/>
          </a:p>
          <a:p>
            <a:pPr algn="just">
              <a:lnSpc>
                <a:spcPct val="110000"/>
              </a:lnSpc>
            </a:pPr>
            <a:r>
              <a:rPr lang="en-US" sz="2300" dirty="0"/>
              <a:t>Each gate has its own </a:t>
            </a:r>
            <a:r>
              <a:rPr lang="en-US" sz="2300" b="1" dirty="0">
                <a:solidFill>
                  <a:srgbClr val="C00000"/>
                </a:solidFill>
              </a:rPr>
              <a:t>logic symbol</a:t>
            </a:r>
            <a:r>
              <a:rPr lang="en-US" sz="2300" dirty="0"/>
              <a:t> which allows complex functions to be represented by a logic diagram.</a:t>
            </a:r>
          </a:p>
          <a:p>
            <a:pPr algn="just">
              <a:lnSpc>
                <a:spcPct val="110000"/>
              </a:lnSpc>
              <a:buNone/>
            </a:pPr>
            <a:endParaRPr lang="en-US" sz="2300" dirty="0"/>
          </a:p>
          <a:p>
            <a:pPr algn="just">
              <a:lnSpc>
                <a:spcPct val="110000"/>
              </a:lnSpc>
            </a:pPr>
            <a:r>
              <a:rPr lang="en-US" sz="2300" dirty="0"/>
              <a:t>The function of each gate can be represented by a </a:t>
            </a:r>
            <a:r>
              <a:rPr lang="en-US" sz="2300" b="1" dirty="0">
                <a:solidFill>
                  <a:srgbClr val="C00000"/>
                </a:solidFill>
              </a:rPr>
              <a:t>truth table</a:t>
            </a:r>
            <a:r>
              <a:rPr lang="en-US" sz="2300" dirty="0"/>
              <a:t> or using </a:t>
            </a:r>
            <a:r>
              <a:rPr lang="en-US" sz="2300" b="1" dirty="0">
                <a:solidFill>
                  <a:srgbClr val="C00000"/>
                </a:solidFill>
              </a:rPr>
              <a:t>Boolean notation.</a:t>
            </a:r>
          </a:p>
          <a:p>
            <a:endParaRPr lang="en-IN" dirty="0"/>
          </a:p>
        </p:txBody>
      </p:sp>
    </p:spTree>
    <p:extLst>
      <p:ext uri="{BB962C8B-B14F-4D97-AF65-F5344CB8AC3E}">
        <p14:creationId xmlns:p14="http://schemas.microsoft.com/office/powerpoint/2010/main" val="256397084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514350"/>
            <a:ext cx="6000750" cy="451485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8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8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8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p:txBody>
      </p:sp>
      <p:sp>
        <p:nvSpPr>
          <p:cNvPr id="5" name="Rectangle 4"/>
          <p:cNvSpPr/>
          <p:nvPr/>
        </p:nvSpPr>
        <p:spPr>
          <a:xfrm>
            <a:off x="685800" y="0"/>
            <a:ext cx="600075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800" b="1" i="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Shift Registers - Data Movement</a:t>
            </a:r>
          </a:p>
        </p:txBody>
      </p:sp>
      <p:grpSp>
        <p:nvGrpSpPr>
          <p:cNvPr id="3" name="Group 2">
            <a:extLst>
              <a:ext uri="{FF2B5EF4-FFF2-40B4-BE49-F238E27FC236}">
                <a16:creationId xmlns:a16="http://schemas.microsoft.com/office/drawing/2014/main" id="{14A6B364-5BBF-4A57-9BBA-724D257CD964}"/>
              </a:ext>
            </a:extLst>
          </p:cNvPr>
          <p:cNvGrpSpPr/>
          <p:nvPr/>
        </p:nvGrpSpPr>
        <p:grpSpPr>
          <a:xfrm>
            <a:off x="9872" y="11034"/>
            <a:ext cx="598487" cy="5132467"/>
            <a:chOff x="13162" y="14712"/>
            <a:chExt cx="797981" cy="6843289"/>
          </a:xfrm>
        </p:grpSpPr>
        <p:pic>
          <p:nvPicPr>
            <p:cNvPr id="7" name="Picture 43"/>
            <p:cNvPicPr>
              <a:picLocks noChangeAspect="1" noChangeArrowheads="1"/>
            </p:cNvPicPr>
            <p:nvPr/>
          </p:nvPicPr>
          <p:blipFill>
            <a:blip r:embed="rId2"/>
            <a:srcRect/>
            <a:stretch>
              <a:fillRect/>
            </a:stretch>
          </p:blipFill>
          <p:spPr bwMode="auto">
            <a:xfrm>
              <a:off x="13162" y="14712"/>
              <a:ext cx="659937" cy="844562"/>
            </a:xfrm>
            <a:prstGeom prst="rect">
              <a:avLst/>
            </a:prstGeom>
            <a:noFill/>
            <a:ln w="9525">
              <a:noFill/>
              <a:miter lim="800000"/>
              <a:headEnd/>
              <a:tailEnd/>
            </a:ln>
          </p:spPr>
        </p:pic>
        <p:sp>
          <p:nvSpPr>
            <p:cNvPr id="11" name="Text Box 14"/>
            <p:cNvSpPr txBox="1">
              <a:spLocks noChangeArrowheads="1"/>
            </p:cNvSpPr>
            <p:nvPr/>
          </p:nvSpPr>
          <p:spPr bwMode="auto">
            <a:xfrm rot="16198651">
              <a:off x="-2440536" y="3619822"/>
              <a:ext cx="5435715" cy="430886"/>
            </a:xfrm>
            <a:prstGeom prst="rect">
              <a:avLst/>
            </a:prstGeom>
            <a:solidFill>
              <a:srgbClr val="000080"/>
            </a:solidFill>
            <a:ln w="9525">
              <a:noFill/>
              <a:miter lim="800000"/>
              <a:headEnd/>
              <a:tailEnd/>
            </a:ln>
          </p:spPr>
          <p:txBody>
            <a:bodyPr wrap="square">
              <a:spAutoFit/>
            </a:bodyPr>
            <a:lstStyle/>
            <a:p>
              <a:pPr>
                <a:spcBef>
                  <a:spcPct val="50000"/>
                </a:spcBef>
              </a:pPr>
              <a:r>
                <a:rPr lang="en-US" sz="1500" b="1" dirty="0">
                  <a:solidFill>
                    <a:schemeClr val="bg1"/>
                  </a:solidFill>
                  <a:latin typeface="Century Gothic" pitchFamily="34" charset="0"/>
                </a:rPr>
                <a:t>Vishwakarma  Institute  of  Technology</a:t>
              </a:r>
            </a:p>
          </p:txBody>
        </p:sp>
        <p:sp>
          <p:nvSpPr>
            <p:cNvPr id="2" name="Text Box 14">
              <a:extLst>
                <a:ext uri="{FF2B5EF4-FFF2-40B4-BE49-F238E27FC236}">
                  <a16:creationId xmlns:a16="http://schemas.microsoft.com/office/drawing/2014/main" id="{08D90372-4075-403D-BB31-3D2C4B3C58A2}"/>
                </a:ext>
              </a:extLst>
            </p:cNvPr>
            <p:cNvSpPr txBox="1">
              <a:spLocks noChangeArrowheads="1"/>
            </p:cNvSpPr>
            <p:nvPr/>
          </p:nvSpPr>
          <p:spPr bwMode="auto">
            <a:xfrm rot="16200000">
              <a:off x="-2345322" y="3701535"/>
              <a:ext cx="5943600" cy="369331"/>
            </a:xfrm>
            <a:prstGeom prst="rect">
              <a:avLst/>
            </a:prstGeom>
            <a:solidFill>
              <a:srgbClr val="FFFF99"/>
            </a:solidFill>
            <a:ln w="9525">
              <a:solidFill>
                <a:srgbClr val="002060"/>
              </a:solidFill>
              <a:miter lim="800000"/>
              <a:headEnd/>
              <a:tailEnd/>
            </a:ln>
          </p:spPr>
          <p:txBody>
            <a:bodyPr wrap="square">
              <a:spAutoFit/>
            </a:bodyPr>
            <a:lstStyle/>
            <a:p>
              <a:pPr>
                <a:spcBef>
                  <a:spcPct val="50000"/>
                </a:spcBef>
              </a:pPr>
              <a:r>
                <a:rPr lang="en-US" sz="1200" b="1" dirty="0">
                  <a:solidFill>
                    <a:srgbClr val="002060"/>
                  </a:solidFill>
                  <a:latin typeface="Century Gothic" pitchFamily="34" charset="0"/>
                </a:rPr>
                <a:t>FY - Department of Engineering, Sciences and Humanities</a:t>
              </a:r>
            </a:p>
          </p:txBody>
        </p:sp>
      </p:grpSp>
      <p:sp>
        <p:nvSpPr>
          <p:cNvPr id="8" name="Content Placeholder 2"/>
          <p:cNvSpPr txBox="1">
            <a:spLocks/>
          </p:cNvSpPr>
          <p:nvPr/>
        </p:nvSpPr>
        <p:spPr>
          <a:xfrm>
            <a:off x="742950" y="571500"/>
            <a:ext cx="5886450" cy="4343400"/>
          </a:xfrm>
          <a:prstGeom prst="rect">
            <a:avLst/>
          </a:prstGeom>
        </p:spPr>
        <p:txBody>
          <a:bodyPr lIns="68580" tIns="34290" rIns="68580" bIns="34290">
            <a:normAutofit/>
          </a:bodyPr>
          <a:lstStyle/>
          <a:p>
            <a:pPr>
              <a:spcBef>
                <a:spcPts val="450"/>
              </a:spcBef>
              <a:buClr>
                <a:schemeClr val="accent1"/>
              </a:buClr>
              <a:buSzPct val="76000"/>
              <a:defRPr/>
            </a:pPr>
            <a:endParaRPr lang="en-US" sz="1200" dirty="0"/>
          </a:p>
        </p:txBody>
      </p:sp>
      <p:sp>
        <p:nvSpPr>
          <p:cNvPr id="10" name="Rectangle 9"/>
          <p:cNvSpPr/>
          <p:nvPr/>
        </p:nvSpPr>
        <p:spPr>
          <a:xfrm>
            <a:off x="742950" y="685801"/>
            <a:ext cx="5886450" cy="415498"/>
          </a:xfrm>
          <a:prstGeom prst="rect">
            <a:avLst/>
          </a:prstGeom>
        </p:spPr>
        <p:txBody>
          <a:bodyPr wrap="square" lIns="68580" tIns="34290" rIns="68580" bIns="34290">
            <a:spAutoFit/>
          </a:bodyPr>
          <a:lstStyle/>
          <a:p>
            <a:pPr algn="just">
              <a:lnSpc>
                <a:spcPct val="150000"/>
              </a:lnSpc>
            </a:pPr>
            <a:endParaRPr lang="en-US" sz="1500" dirty="0">
              <a:solidFill>
                <a:srgbClr val="C00000"/>
              </a:solidFill>
              <a:latin typeface="Times New Roman" pitchFamily="18" charset="0"/>
              <a:cs typeface="Times New Roman" pitchFamily="18" charset="0"/>
            </a:endParaRPr>
          </a:p>
        </p:txBody>
      </p:sp>
      <p:sp>
        <p:nvSpPr>
          <p:cNvPr id="13" name="TextBox 12"/>
          <p:cNvSpPr txBox="1"/>
          <p:nvPr/>
        </p:nvSpPr>
        <p:spPr>
          <a:xfrm>
            <a:off x="742950" y="685802"/>
            <a:ext cx="5886450" cy="623248"/>
          </a:xfrm>
          <a:prstGeom prst="rect">
            <a:avLst/>
          </a:prstGeom>
          <a:noFill/>
        </p:spPr>
        <p:txBody>
          <a:bodyPr wrap="square" lIns="68580" tIns="34290" rIns="68580" bIns="34290" rtlCol="0">
            <a:spAutoFit/>
          </a:bodyPr>
          <a:lstStyle/>
          <a:p>
            <a:pPr algn="just"/>
            <a:endParaRPr lang="en-US" sz="1800" dirty="0">
              <a:latin typeface="Times New Roman" pitchFamily="18" charset="0"/>
              <a:cs typeface="Times New Roman" pitchFamily="18" charset="0"/>
            </a:endParaRPr>
          </a:p>
          <a:p>
            <a:pPr algn="just"/>
            <a:endParaRPr lang="en-US" sz="1800" dirty="0">
              <a:latin typeface="Times New Roman" pitchFamily="18" charset="0"/>
              <a:cs typeface="Times New Roman" pitchFamily="18" charset="0"/>
            </a:endParaRPr>
          </a:p>
        </p:txBody>
      </p:sp>
      <p:sp>
        <p:nvSpPr>
          <p:cNvPr id="12" name="TextBox 11"/>
          <p:cNvSpPr txBox="1"/>
          <p:nvPr/>
        </p:nvSpPr>
        <p:spPr>
          <a:xfrm>
            <a:off x="800102" y="3257550"/>
            <a:ext cx="5829299" cy="300083"/>
          </a:xfrm>
          <a:prstGeom prst="rect">
            <a:avLst/>
          </a:prstGeom>
          <a:noFill/>
        </p:spPr>
        <p:txBody>
          <a:bodyPr wrap="square" lIns="68580" tIns="34290" rIns="68580" bIns="34290" rtlCol="0">
            <a:spAutoFit/>
          </a:bodyPr>
          <a:lstStyle/>
          <a:p>
            <a:pPr algn="just"/>
            <a:endParaRPr lang="en-US" sz="1500" dirty="0">
              <a:latin typeface="Times New Roman" pitchFamily="18" charset="0"/>
              <a:cs typeface="Times New Roman" pitchFamily="18" charset="0"/>
            </a:endParaRPr>
          </a:p>
        </p:txBody>
      </p:sp>
      <p:sp>
        <p:nvSpPr>
          <p:cNvPr id="14" name="TextBox 13"/>
          <p:cNvSpPr txBox="1"/>
          <p:nvPr/>
        </p:nvSpPr>
        <p:spPr>
          <a:xfrm>
            <a:off x="741044" y="571500"/>
            <a:ext cx="5888356" cy="830997"/>
          </a:xfrm>
          <a:prstGeom prst="rect">
            <a:avLst/>
          </a:prstGeom>
          <a:noFill/>
        </p:spPr>
        <p:txBody>
          <a:bodyPr wrap="square" lIns="68580" tIns="34290" rIns="68580" bIns="34290" rtlCol="0">
            <a:spAutoFit/>
          </a:bodyPr>
          <a:lstStyle/>
          <a:p>
            <a:r>
              <a:rPr lang="en-US" sz="1800" dirty="0">
                <a:latin typeface="Times New Roman" pitchFamily="18" charset="0"/>
                <a:cs typeface="Times New Roman" pitchFamily="18" charset="0"/>
              </a:rPr>
              <a:t>The bits in a shift register can move in any of the  following manners.</a:t>
            </a:r>
          </a:p>
          <a:p>
            <a:endParaRPr lang="en-US" dirty="0"/>
          </a:p>
        </p:txBody>
      </p:sp>
      <p:sp>
        <p:nvSpPr>
          <p:cNvPr id="15" name="object 4"/>
          <p:cNvSpPr/>
          <p:nvPr/>
        </p:nvSpPr>
        <p:spPr>
          <a:xfrm>
            <a:off x="742950" y="1166812"/>
            <a:ext cx="5886450" cy="386238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64319631"/>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nodePh="1">
                                  <p:stCondLst>
                                    <p:cond delay="0"/>
                                  </p:stCondLst>
                                  <p:endCondLst>
                                    <p:cond evt="begin" delay="0">
                                      <p:tn val="11"/>
                                    </p:cond>
                                  </p:end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2000"/>
                                        <p:tgtEl>
                                          <p:spTgt spid="10">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xEl>
                                              <p:pRg st="0" end="0"/>
                                            </p:txEl>
                                          </p:spTgt>
                                        </p:tgtEl>
                                        <p:attrNameLst>
                                          <p:attrName>style.visibility</p:attrName>
                                        </p:attrNameLst>
                                      </p:cBhvr>
                                      <p:to>
                                        <p:strVal val="visible"/>
                                      </p:to>
                                    </p:set>
                                    <p:animEffect transition="in" filter="fade">
                                      <p:cBhvr>
                                        <p:cTn id="18" dur="2000"/>
                                        <p:tgtEl>
                                          <p:spTgt spid="14">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4" grpId="0" build="p"/>
      <p:bldP spid="1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1259C-8144-4514-B24B-079FEC930061}"/>
              </a:ext>
            </a:extLst>
          </p:cNvPr>
          <p:cNvSpPr>
            <a:spLocks noGrp="1"/>
          </p:cNvSpPr>
          <p:nvPr>
            <p:ph type="title"/>
          </p:nvPr>
        </p:nvSpPr>
        <p:spPr>
          <a:xfrm>
            <a:off x="649299" y="273844"/>
            <a:ext cx="5915025" cy="392906"/>
          </a:xfrm>
        </p:spPr>
        <p:txBody>
          <a:bodyPr/>
          <a:lstStyle/>
          <a:p>
            <a:r>
              <a:rPr lang="en-IN" sz="2000" b="1" u="sng" dirty="0">
                <a:solidFill>
                  <a:srgbClr val="0000FF"/>
                </a:solidFill>
                <a:latin typeface="Arial Black" panose="020B0A04020102020204" pitchFamily="34" charset="0"/>
                <a:ea typeface="+mn-ea"/>
                <a:cs typeface="+mn-cs"/>
              </a:rPr>
              <a:t>Shift Register four different modes </a:t>
            </a:r>
          </a:p>
        </p:txBody>
      </p:sp>
      <p:sp>
        <p:nvSpPr>
          <p:cNvPr id="4" name="TextBox 3">
            <a:extLst>
              <a:ext uri="{FF2B5EF4-FFF2-40B4-BE49-F238E27FC236}">
                <a16:creationId xmlns:a16="http://schemas.microsoft.com/office/drawing/2014/main" id="{63588C8F-6F2C-4FDA-81F0-F8BBBA419AE5}"/>
              </a:ext>
            </a:extLst>
          </p:cNvPr>
          <p:cNvSpPr txBox="1"/>
          <p:nvPr/>
        </p:nvSpPr>
        <p:spPr>
          <a:xfrm>
            <a:off x="612856" y="1047750"/>
            <a:ext cx="6168944" cy="3323987"/>
          </a:xfrm>
          <a:prstGeom prst="rect">
            <a:avLst/>
          </a:prstGeom>
          <a:noFill/>
        </p:spPr>
        <p:txBody>
          <a:bodyPr wrap="square">
            <a:spAutoFit/>
          </a:bodyPr>
          <a:lstStyle/>
          <a:p>
            <a:pPr marL="285750" indent="-285750" algn="just">
              <a:buFont typeface="Arial" panose="020B0604020202020204" pitchFamily="34" charset="0"/>
              <a:buChar char="•"/>
            </a:pPr>
            <a:r>
              <a:rPr lang="en-US" b="1" i="0" u="none" strike="noStrike" dirty="0">
                <a:solidFill>
                  <a:srgbClr val="414143"/>
                </a:solidFill>
                <a:effectLst/>
                <a:latin typeface="Lato" panose="020F0502020204030203" pitchFamily="34" charset="0"/>
              </a:rPr>
              <a:t>Serial-in to Parallel-out (SIPO)</a:t>
            </a:r>
            <a:r>
              <a:rPr lang="en-US" b="1" i="0" dirty="0">
                <a:solidFill>
                  <a:srgbClr val="555555"/>
                </a:solidFill>
                <a:effectLst/>
                <a:latin typeface="Lato" panose="020F0502020204030203" pitchFamily="34" charset="0"/>
              </a:rPr>
              <a:t>  </a:t>
            </a:r>
            <a:r>
              <a:rPr lang="en-US" b="0" i="0" dirty="0">
                <a:solidFill>
                  <a:srgbClr val="555555"/>
                </a:solidFill>
                <a:effectLst/>
                <a:latin typeface="Lato" panose="020F0502020204030203" pitchFamily="34" charset="0"/>
              </a:rPr>
              <a:t>-  the register is loaded with serial data, one bit at a time, with the stored data being available at the output in parallel form.</a:t>
            </a:r>
          </a:p>
          <a:p>
            <a:pPr marL="285750" indent="-285750" algn="just">
              <a:buFont typeface="Arial" panose="020B0604020202020204" pitchFamily="34" charset="0"/>
              <a:buChar char="•"/>
            </a:pPr>
            <a:endParaRPr lang="en-US" b="0" i="0" dirty="0">
              <a:solidFill>
                <a:srgbClr val="555555"/>
              </a:solidFill>
              <a:effectLst/>
              <a:latin typeface="Lato" panose="020F0502020204030203" pitchFamily="34" charset="0"/>
            </a:endParaRPr>
          </a:p>
          <a:p>
            <a:pPr marL="285750" indent="-285750" algn="just">
              <a:buFont typeface="Arial" panose="020B0604020202020204" pitchFamily="34" charset="0"/>
              <a:buChar char="•"/>
            </a:pPr>
            <a:r>
              <a:rPr lang="en-US" b="1" i="0" u="none" strike="noStrike" dirty="0">
                <a:solidFill>
                  <a:srgbClr val="414143"/>
                </a:solidFill>
                <a:effectLst/>
                <a:latin typeface="Lato" panose="020F0502020204030203" pitchFamily="34" charset="0"/>
              </a:rPr>
              <a:t>Serial-in to Serial-out (SISO)</a:t>
            </a:r>
            <a:r>
              <a:rPr lang="en-US" b="1" i="0" dirty="0">
                <a:solidFill>
                  <a:srgbClr val="555555"/>
                </a:solidFill>
                <a:effectLst/>
                <a:latin typeface="Lato" panose="020F0502020204030203" pitchFamily="34" charset="0"/>
              </a:rPr>
              <a:t>  </a:t>
            </a:r>
            <a:r>
              <a:rPr lang="en-US" b="0" i="0" dirty="0">
                <a:solidFill>
                  <a:srgbClr val="555555"/>
                </a:solidFill>
                <a:effectLst/>
                <a:latin typeface="Lato" panose="020F0502020204030203" pitchFamily="34" charset="0"/>
              </a:rPr>
              <a:t>-  the data is shifted serially “IN” and “OUT” of the register, one bit at a time in either a left or right direction under clock control.</a:t>
            </a:r>
          </a:p>
          <a:p>
            <a:pPr marL="285750" indent="-285750" algn="just">
              <a:buFont typeface="Arial" panose="020B0604020202020204" pitchFamily="34" charset="0"/>
              <a:buChar char="•"/>
            </a:pPr>
            <a:endParaRPr lang="en-US" b="0" i="0" dirty="0">
              <a:solidFill>
                <a:srgbClr val="555555"/>
              </a:solidFill>
              <a:effectLst/>
              <a:latin typeface="Lato" panose="020F0502020204030203" pitchFamily="34" charset="0"/>
            </a:endParaRPr>
          </a:p>
          <a:p>
            <a:pPr marL="285750" indent="-285750" algn="just">
              <a:buFont typeface="Arial" panose="020B0604020202020204" pitchFamily="34" charset="0"/>
              <a:buChar char="•"/>
            </a:pPr>
            <a:r>
              <a:rPr lang="en-US" b="1" i="0" u="none" strike="noStrike" dirty="0">
                <a:solidFill>
                  <a:srgbClr val="414143"/>
                </a:solidFill>
                <a:effectLst/>
                <a:latin typeface="Lato" panose="020F0502020204030203" pitchFamily="34" charset="0"/>
              </a:rPr>
              <a:t>Parallel-in to Serial-out (PISO)</a:t>
            </a:r>
            <a:r>
              <a:rPr lang="en-US" b="1" i="0" dirty="0">
                <a:solidFill>
                  <a:srgbClr val="555555"/>
                </a:solidFill>
                <a:effectLst/>
                <a:latin typeface="Lato" panose="020F0502020204030203" pitchFamily="34" charset="0"/>
              </a:rPr>
              <a:t> </a:t>
            </a:r>
            <a:r>
              <a:rPr lang="en-US" b="0" i="0" dirty="0">
                <a:solidFill>
                  <a:srgbClr val="555555"/>
                </a:solidFill>
                <a:effectLst/>
                <a:latin typeface="Lato" panose="020F0502020204030203" pitchFamily="34" charset="0"/>
              </a:rPr>
              <a:t> -  the parallel data is loaded into the register simultaneously and is shifted out of the register serially one bit at a time under clock control.</a:t>
            </a:r>
          </a:p>
          <a:p>
            <a:pPr marL="285750" indent="-285750" algn="just">
              <a:buFont typeface="Arial" panose="020B0604020202020204" pitchFamily="34" charset="0"/>
              <a:buChar char="•"/>
            </a:pPr>
            <a:endParaRPr lang="en-US" b="0" i="0" dirty="0">
              <a:solidFill>
                <a:srgbClr val="555555"/>
              </a:solidFill>
              <a:effectLst/>
              <a:latin typeface="Lato" panose="020F0502020204030203" pitchFamily="34" charset="0"/>
            </a:endParaRPr>
          </a:p>
          <a:p>
            <a:pPr marL="285750" indent="-285750" algn="just">
              <a:buFont typeface="Arial" panose="020B0604020202020204" pitchFamily="34" charset="0"/>
              <a:buChar char="•"/>
            </a:pPr>
            <a:r>
              <a:rPr lang="en-US" b="1" i="0" u="none" strike="noStrike" dirty="0">
                <a:solidFill>
                  <a:srgbClr val="414143"/>
                </a:solidFill>
                <a:effectLst/>
                <a:latin typeface="Lato" panose="020F0502020204030203" pitchFamily="34" charset="0"/>
              </a:rPr>
              <a:t>Parallel-in to Parallel-out (PIPO)</a:t>
            </a:r>
            <a:r>
              <a:rPr lang="en-US" b="1" i="0" dirty="0">
                <a:solidFill>
                  <a:srgbClr val="555555"/>
                </a:solidFill>
                <a:effectLst/>
                <a:latin typeface="Lato" panose="020F0502020204030203" pitchFamily="34" charset="0"/>
              </a:rPr>
              <a:t>  </a:t>
            </a:r>
            <a:r>
              <a:rPr lang="en-US" b="0" i="0" dirty="0">
                <a:solidFill>
                  <a:srgbClr val="555555"/>
                </a:solidFill>
                <a:effectLst/>
                <a:latin typeface="Lato" panose="020F0502020204030203" pitchFamily="34" charset="0"/>
              </a:rPr>
              <a:t>-  the parallel data is loaded simultaneously into the register, and transferred together to their respective outputs by the same clock pulse.</a:t>
            </a:r>
          </a:p>
        </p:txBody>
      </p:sp>
    </p:spTree>
    <p:extLst>
      <p:ext uri="{BB962C8B-B14F-4D97-AF65-F5344CB8AC3E}">
        <p14:creationId xmlns:p14="http://schemas.microsoft.com/office/powerpoint/2010/main" val="393858699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1259C-8144-4514-B24B-079FEC930061}"/>
              </a:ext>
            </a:extLst>
          </p:cNvPr>
          <p:cNvSpPr>
            <a:spLocks noGrp="1"/>
          </p:cNvSpPr>
          <p:nvPr>
            <p:ph type="title"/>
          </p:nvPr>
        </p:nvSpPr>
        <p:spPr>
          <a:xfrm>
            <a:off x="649299" y="133350"/>
            <a:ext cx="5915025" cy="533400"/>
          </a:xfrm>
        </p:spPr>
        <p:txBody>
          <a:bodyPr>
            <a:normAutofit fontScale="90000"/>
          </a:bodyPr>
          <a:lstStyle/>
          <a:p>
            <a:r>
              <a:rPr lang="en-IN" sz="2300" b="1" u="sng" dirty="0">
                <a:solidFill>
                  <a:srgbClr val="0000FF"/>
                </a:solidFill>
                <a:latin typeface="Arial Black" panose="020B0A04020102020204" pitchFamily="34" charset="0"/>
                <a:ea typeface="+mn-ea"/>
                <a:cs typeface="+mn-cs"/>
              </a:rPr>
              <a:t>4-bit Shift Register Animation - </a:t>
            </a:r>
            <a:br>
              <a:rPr lang="en-IN" sz="1200" b="1" i="0" dirty="0">
                <a:solidFill>
                  <a:srgbClr val="000000"/>
                </a:solidFill>
                <a:effectLst/>
                <a:latin typeface="tahoma" panose="020B0604030504040204" pitchFamily="34" charset="0"/>
              </a:rPr>
            </a:br>
            <a:endParaRPr lang="en-IN" sz="2100" b="1" u="sng" dirty="0">
              <a:solidFill>
                <a:srgbClr val="0000FF"/>
              </a:solidFill>
              <a:latin typeface="Arial Black" panose="020B0A04020102020204" pitchFamily="34" charset="0"/>
              <a:ea typeface="+mn-ea"/>
              <a:cs typeface="+mn-cs"/>
            </a:endParaRPr>
          </a:p>
        </p:txBody>
      </p:sp>
      <p:pic>
        <p:nvPicPr>
          <p:cNvPr id="1026" name="Picture 2" descr="4-bit Shift Register Animation">
            <a:extLst>
              <a:ext uri="{FF2B5EF4-FFF2-40B4-BE49-F238E27FC236}">
                <a16:creationId xmlns:a16="http://schemas.microsoft.com/office/drawing/2014/main" id="{518AF243-35CD-411C-A3E0-FDFD21EA1EE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49299" y="707951"/>
            <a:ext cx="6208701" cy="3097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468604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1259C-8144-4514-B24B-079FEC930061}"/>
              </a:ext>
            </a:extLst>
          </p:cNvPr>
          <p:cNvSpPr>
            <a:spLocks noGrp="1"/>
          </p:cNvSpPr>
          <p:nvPr>
            <p:ph type="title"/>
          </p:nvPr>
        </p:nvSpPr>
        <p:spPr>
          <a:xfrm>
            <a:off x="762000" y="209550"/>
            <a:ext cx="5915025" cy="392906"/>
          </a:xfrm>
        </p:spPr>
        <p:txBody>
          <a:bodyPr>
            <a:normAutofit fontScale="90000"/>
          </a:bodyPr>
          <a:lstStyle/>
          <a:p>
            <a:r>
              <a:rPr lang="en-US" sz="2000" b="1" u="sng" dirty="0">
                <a:solidFill>
                  <a:srgbClr val="0000FF"/>
                </a:solidFill>
                <a:latin typeface="Arial Black" panose="020B0A04020102020204" pitchFamily="34" charset="0"/>
                <a:ea typeface="+mn-ea"/>
                <a:cs typeface="+mn-cs"/>
              </a:rPr>
              <a:t>Serial-in to Parallel-out (SIPO) Shift Register</a:t>
            </a:r>
            <a:br>
              <a:rPr lang="en-US" sz="2000" b="1" u="sng" dirty="0">
                <a:solidFill>
                  <a:srgbClr val="0000FF"/>
                </a:solidFill>
                <a:latin typeface="Arial Black" panose="020B0A04020102020204" pitchFamily="34" charset="0"/>
                <a:ea typeface="+mn-ea"/>
                <a:cs typeface="+mn-cs"/>
              </a:rPr>
            </a:br>
            <a:endParaRPr lang="en-IN" sz="2000" b="1" u="sng" dirty="0">
              <a:solidFill>
                <a:srgbClr val="0000FF"/>
              </a:solidFill>
              <a:latin typeface="Arial Black" panose="020B0A04020102020204" pitchFamily="34" charset="0"/>
              <a:ea typeface="+mn-ea"/>
              <a:cs typeface="+mn-cs"/>
            </a:endParaRPr>
          </a:p>
        </p:txBody>
      </p:sp>
      <p:sp>
        <p:nvSpPr>
          <p:cNvPr id="4" name="TextBox 3">
            <a:extLst>
              <a:ext uri="{FF2B5EF4-FFF2-40B4-BE49-F238E27FC236}">
                <a16:creationId xmlns:a16="http://schemas.microsoft.com/office/drawing/2014/main" id="{242EB3E2-7BB4-462D-B90E-2A12AEF214E9}"/>
              </a:ext>
            </a:extLst>
          </p:cNvPr>
          <p:cNvSpPr txBox="1"/>
          <p:nvPr/>
        </p:nvSpPr>
        <p:spPr>
          <a:xfrm>
            <a:off x="685800" y="602456"/>
            <a:ext cx="3429000" cy="307777"/>
          </a:xfrm>
          <a:prstGeom prst="rect">
            <a:avLst/>
          </a:prstGeom>
          <a:noFill/>
        </p:spPr>
        <p:txBody>
          <a:bodyPr wrap="square">
            <a:spAutoFit/>
          </a:bodyPr>
          <a:lstStyle/>
          <a:p>
            <a:pPr algn="l"/>
            <a:r>
              <a:rPr lang="en-US" b="1" i="0" dirty="0">
                <a:solidFill>
                  <a:srgbClr val="FF0000"/>
                </a:solidFill>
                <a:effectLst/>
                <a:latin typeface="Lato" panose="020F0502020204030203" pitchFamily="34" charset="0"/>
              </a:rPr>
              <a:t>4-bit Serial-in to Parallel-out Shift Register</a:t>
            </a:r>
          </a:p>
        </p:txBody>
      </p:sp>
      <p:pic>
        <p:nvPicPr>
          <p:cNvPr id="3074" name="Picture 2" descr="shift register">
            <a:extLst>
              <a:ext uri="{FF2B5EF4-FFF2-40B4-BE49-F238E27FC236}">
                <a16:creationId xmlns:a16="http://schemas.microsoft.com/office/drawing/2014/main" id="{2C0CEA80-D7A7-469F-8EE7-F3112D16EE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200150"/>
            <a:ext cx="5638800" cy="2668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06237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1259C-8144-4514-B24B-079FEC930061}"/>
              </a:ext>
            </a:extLst>
          </p:cNvPr>
          <p:cNvSpPr>
            <a:spLocks noGrp="1"/>
          </p:cNvSpPr>
          <p:nvPr>
            <p:ph type="title"/>
          </p:nvPr>
        </p:nvSpPr>
        <p:spPr>
          <a:xfrm>
            <a:off x="649299" y="273844"/>
            <a:ext cx="5915025" cy="392906"/>
          </a:xfrm>
        </p:spPr>
        <p:txBody>
          <a:bodyPr>
            <a:normAutofit fontScale="90000"/>
          </a:bodyPr>
          <a:lstStyle/>
          <a:p>
            <a:r>
              <a:rPr lang="en-US" sz="2200" b="1" dirty="0">
                <a:solidFill>
                  <a:srgbClr val="FF0000"/>
                </a:solidFill>
                <a:latin typeface="Lato" panose="020F0502020204030203" pitchFamily="34" charset="0"/>
                <a:ea typeface="+mn-ea"/>
                <a:cs typeface="+mn-cs"/>
              </a:rPr>
              <a:t>Basic Data Movement Through A Shift Register</a:t>
            </a:r>
            <a:br>
              <a:rPr lang="en-US" sz="1200" b="1" i="0" dirty="0">
                <a:solidFill>
                  <a:srgbClr val="404041"/>
                </a:solidFill>
                <a:effectLst/>
                <a:latin typeface="Lato" panose="020F0502020204030203" pitchFamily="34" charset="0"/>
              </a:rPr>
            </a:br>
            <a:endParaRPr lang="en-IN" sz="2100" b="1" u="sng" dirty="0">
              <a:solidFill>
                <a:srgbClr val="0000FF"/>
              </a:solidFill>
              <a:latin typeface="Arial Black" panose="020B0A04020102020204" pitchFamily="34" charset="0"/>
              <a:ea typeface="+mn-ea"/>
              <a:cs typeface="+mn-cs"/>
            </a:endParaRPr>
          </a:p>
        </p:txBody>
      </p:sp>
      <p:pic>
        <p:nvPicPr>
          <p:cNvPr id="4" name="Picture 3">
            <a:extLst>
              <a:ext uri="{FF2B5EF4-FFF2-40B4-BE49-F238E27FC236}">
                <a16:creationId xmlns:a16="http://schemas.microsoft.com/office/drawing/2014/main" id="{3973D43D-B2C2-4EBB-9EFB-27E80FA4D13C}"/>
              </a:ext>
            </a:extLst>
          </p:cNvPr>
          <p:cNvPicPr>
            <a:picLocks noChangeAspect="1"/>
          </p:cNvPicPr>
          <p:nvPr/>
        </p:nvPicPr>
        <p:blipFill>
          <a:blip r:embed="rId2"/>
          <a:stretch>
            <a:fillRect/>
          </a:stretch>
        </p:blipFill>
        <p:spPr>
          <a:xfrm>
            <a:off x="649300" y="666750"/>
            <a:ext cx="2957512" cy="3352800"/>
          </a:xfrm>
          <a:prstGeom prst="rect">
            <a:avLst/>
          </a:prstGeom>
        </p:spPr>
      </p:pic>
      <p:pic>
        <p:nvPicPr>
          <p:cNvPr id="4098" name="Picture 2" descr="shift register timing sequence">
            <a:extLst>
              <a:ext uri="{FF2B5EF4-FFF2-40B4-BE49-F238E27FC236}">
                <a16:creationId xmlns:a16="http://schemas.microsoft.com/office/drawing/2014/main" id="{19C416D8-71C6-4ECB-942F-4E38ADC6B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1597" y="819150"/>
            <a:ext cx="3143250" cy="309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48874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1259C-8144-4514-B24B-079FEC930061}"/>
              </a:ext>
            </a:extLst>
          </p:cNvPr>
          <p:cNvSpPr>
            <a:spLocks noGrp="1"/>
          </p:cNvSpPr>
          <p:nvPr>
            <p:ph type="title"/>
          </p:nvPr>
        </p:nvSpPr>
        <p:spPr>
          <a:xfrm>
            <a:off x="649299" y="273844"/>
            <a:ext cx="5915025" cy="392906"/>
          </a:xfrm>
        </p:spPr>
        <p:txBody>
          <a:bodyPr>
            <a:normAutofit fontScale="90000"/>
          </a:bodyPr>
          <a:lstStyle/>
          <a:p>
            <a:r>
              <a:rPr lang="en-US" sz="2000" b="1" dirty="0">
                <a:solidFill>
                  <a:srgbClr val="FF0000"/>
                </a:solidFill>
                <a:latin typeface="Lato" panose="020F0502020204030203" pitchFamily="34" charset="0"/>
                <a:ea typeface="+mn-ea"/>
                <a:cs typeface="+mn-cs"/>
              </a:rPr>
              <a:t>4-bit Serial-in to Serial-out Shift Register</a:t>
            </a:r>
            <a:br>
              <a:rPr lang="en-US" sz="1200" b="1" i="0" dirty="0">
                <a:solidFill>
                  <a:srgbClr val="404041"/>
                </a:solidFill>
                <a:effectLst/>
                <a:latin typeface="Lato" panose="020F0502020204030203" pitchFamily="34" charset="0"/>
              </a:rPr>
            </a:br>
            <a:endParaRPr lang="en-IN" sz="2100" b="1" u="sng" dirty="0">
              <a:solidFill>
                <a:srgbClr val="0000FF"/>
              </a:solidFill>
              <a:latin typeface="Arial Black" panose="020B0A04020102020204" pitchFamily="34" charset="0"/>
              <a:ea typeface="+mn-ea"/>
              <a:cs typeface="+mn-cs"/>
            </a:endParaRPr>
          </a:p>
        </p:txBody>
      </p:sp>
      <p:pic>
        <p:nvPicPr>
          <p:cNvPr id="5122" name="Picture 2" descr="serial in serial out shift register">
            <a:extLst>
              <a:ext uri="{FF2B5EF4-FFF2-40B4-BE49-F238E27FC236}">
                <a16:creationId xmlns:a16="http://schemas.microsoft.com/office/drawing/2014/main" id="{A71CF51F-DA90-4646-83A9-A72D136B1C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459" y="1186579"/>
            <a:ext cx="5921284"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12909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1259C-8144-4514-B24B-079FEC930061}"/>
              </a:ext>
            </a:extLst>
          </p:cNvPr>
          <p:cNvSpPr>
            <a:spLocks noGrp="1"/>
          </p:cNvSpPr>
          <p:nvPr>
            <p:ph type="title"/>
          </p:nvPr>
        </p:nvSpPr>
        <p:spPr>
          <a:xfrm>
            <a:off x="649299" y="273844"/>
            <a:ext cx="5915025" cy="392906"/>
          </a:xfrm>
        </p:spPr>
        <p:txBody>
          <a:bodyPr>
            <a:normAutofit fontScale="90000"/>
          </a:bodyPr>
          <a:lstStyle/>
          <a:p>
            <a:r>
              <a:rPr lang="en-US" sz="1800" b="1" dirty="0">
                <a:solidFill>
                  <a:srgbClr val="FF0000"/>
                </a:solidFill>
                <a:latin typeface="Lato" panose="020F0502020204030203" pitchFamily="34" charset="0"/>
                <a:ea typeface="+mn-ea"/>
                <a:cs typeface="+mn-cs"/>
              </a:rPr>
              <a:t>4-bit Parallel-in to Serial-out Shift Register</a:t>
            </a:r>
            <a:br>
              <a:rPr lang="en-US" sz="1200" b="1" i="0" dirty="0">
                <a:solidFill>
                  <a:srgbClr val="404041"/>
                </a:solidFill>
                <a:effectLst/>
                <a:latin typeface="Lato" panose="020F0502020204030203" pitchFamily="34" charset="0"/>
              </a:rPr>
            </a:br>
            <a:endParaRPr lang="en-IN" sz="2100" b="1" u="sng" dirty="0">
              <a:solidFill>
                <a:srgbClr val="0000FF"/>
              </a:solidFill>
              <a:latin typeface="Arial Black" panose="020B0A04020102020204" pitchFamily="34" charset="0"/>
              <a:ea typeface="+mn-ea"/>
              <a:cs typeface="+mn-cs"/>
            </a:endParaRPr>
          </a:p>
        </p:txBody>
      </p:sp>
      <p:pic>
        <p:nvPicPr>
          <p:cNvPr id="6146" name="Picture 2" descr="parallel in serial out shift register">
            <a:extLst>
              <a:ext uri="{FF2B5EF4-FFF2-40B4-BE49-F238E27FC236}">
                <a16:creationId xmlns:a16="http://schemas.microsoft.com/office/drawing/2014/main" id="{F42AE146-7138-4222-A568-6EE36D5738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047750"/>
            <a:ext cx="5841402"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87662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1259C-8144-4514-B24B-079FEC930061}"/>
              </a:ext>
            </a:extLst>
          </p:cNvPr>
          <p:cNvSpPr>
            <a:spLocks noGrp="1"/>
          </p:cNvSpPr>
          <p:nvPr>
            <p:ph type="title"/>
          </p:nvPr>
        </p:nvSpPr>
        <p:spPr>
          <a:xfrm>
            <a:off x="649299" y="273844"/>
            <a:ext cx="5915025" cy="392906"/>
          </a:xfrm>
        </p:spPr>
        <p:txBody>
          <a:bodyPr>
            <a:normAutofit fontScale="90000"/>
          </a:bodyPr>
          <a:lstStyle/>
          <a:p>
            <a:r>
              <a:rPr lang="en-US" sz="1800" b="1" dirty="0">
                <a:solidFill>
                  <a:srgbClr val="FF0000"/>
                </a:solidFill>
                <a:latin typeface="Lato" panose="020F0502020204030203" pitchFamily="34" charset="0"/>
                <a:ea typeface="+mn-ea"/>
                <a:cs typeface="+mn-cs"/>
              </a:rPr>
              <a:t>4-bit Parallel-in to Parallel-out Shift Register</a:t>
            </a:r>
            <a:br>
              <a:rPr lang="en-US" sz="1600" b="1" dirty="0">
                <a:solidFill>
                  <a:srgbClr val="FF0000"/>
                </a:solidFill>
                <a:latin typeface="Lato" panose="020F0502020204030203" pitchFamily="34" charset="0"/>
                <a:ea typeface="+mn-ea"/>
                <a:cs typeface="+mn-cs"/>
              </a:rPr>
            </a:br>
            <a:endParaRPr lang="en-IN" sz="1600" b="1" dirty="0">
              <a:solidFill>
                <a:srgbClr val="FF0000"/>
              </a:solidFill>
              <a:latin typeface="Lato" panose="020F0502020204030203" pitchFamily="34" charset="0"/>
              <a:ea typeface="+mn-ea"/>
              <a:cs typeface="+mn-cs"/>
            </a:endParaRPr>
          </a:p>
        </p:txBody>
      </p:sp>
      <p:pic>
        <p:nvPicPr>
          <p:cNvPr id="7170" name="Picture 2" descr="parallel in parallel out shift register">
            <a:extLst>
              <a:ext uri="{FF2B5EF4-FFF2-40B4-BE49-F238E27FC236}">
                <a16:creationId xmlns:a16="http://schemas.microsoft.com/office/drawing/2014/main" id="{2312DC0B-DA31-40FA-B443-95A9D2F02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895350"/>
            <a:ext cx="5029200" cy="3295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568613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571500"/>
            <a:ext cx="6000750" cy="428625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8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8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8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p:txBody>
      </p:sp>
      <p:sp>
        <p:nvSpPr>
          <p:cNvPr id="5" name="Rectangle 4"/>
          <p:cNvSpPr/>
          <p:nvPr/>
        </p:nvSpPr>
        <p:spPr>
          <a:xfrm>
            <a:off x="685800" y="57150"/>
            <a:ext cx="600075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2800" b="1" i="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Counter</a:t>
            </a:r>
          </a:p>
        </p:txBody>
      </p:sp>
      <p:grpSp>
        <p:nvGrpSpPr>
          <p:cNvPr id="3" name="Group 2">
            <a:extLst>
              <a:ext uri="{FF2B5EF4-FFF2-40B4-BE49-F238E27FC236}">
                <a16:creationId xmlns:a16="http://schemas.microsoft.com/office/drawing/2014/main" id="{14A6B364-5BBF-4A57-9BBA-724D257CD964}"/>
              </a:ext>
            </a:extLst>
          </p:cNvPr>
          <p:cNvGrpSpPr/>
          <p:nvPr/>
        </p:nvGrpSpPr>
        <p:grpSpPr>
          <a:xfrm>
            <a:off x="9872" y="11034"/>
            <a:ext cx="598487" cy="5132467"/>
            <a:chOff x="13162" y="14712"/>
            <a:chExt cx="797981" cy="6843289"/>
          </a:xfrm>
        </p:grpSpPr>
        <p:pic>
          <p:nvPicPr>
            <p:cNvPr id="7" name="Picture 43"/>
            <p:cNvPicPr>
              <a:picLocks noChangeAspect="1" noChangeArrowheads="1"/>
            </p:cNvPicPr>
            <p:nvPr/>
          </p:nvPicPr>
          <p:blipFill>
            <a:blip r:embed="rId2"/>
            <a:srcRect/>
            <a:stretch>
              <a:fillRect/>
            </a:stretch>
          </p:blipFill>
          <p:spPr bwMode="auto">
            <a:xfrm>
              <a:off x="13162" y="14712"/>
              <a:ext cx="659937" cy="844562"/>
            </a:xfrm>
            <a:prstGeom prst="rect">
              <a:avLst/>
            </a:prstGeom>
            <a:noFill/>
            <a:ln w="9525">
              <a:noFill/>
              <a:miter lim="800000"/>
              <a:headEnd/>
              <a:tailEnd/>
            </a:ln>
          </p:spPr>
        </p:pic>
        <p:sp>
          <p:nvSpPr>
            <p:cNvPr id="11" name="Text Box 14"/>
            <p:cNvSpPr txBox="1">
              <a:spLocks noChangeArrowheads="1"/>
            </p:cNvSpPr>
            <p:nvPr/>
          </p:nvSpPr>
          <p:spPr bwMode="auto">
            <a:xfrm rot="16198651">
              <a:off x="-2440536" y="3619822"/>
              <a:ext cx="5435715" cy="430886"/>
            </a:xfrm>
            <a:prstGeom prst="rect">
              <a:avLst/>
            </a:prstGeom>
            <a:solidFill>
              <a:srgbClr val="000080"/>
            </a:solidFill>
            <a:ln w="9525">
              <a:noFill/>
              <a:miter lim="800000"/>
              <a:headEnd/>
              <a:tailEnd/>
            </a:ln>
          </p:spPr>
          <p:txBody>
            <a:bodyPr wrap="square">
              <a:spAutoFit/>
            </a:bodyPr>
            <a:lstStyle/>
            <a:p>
              <a:pPr>
                <a:spcBef>
                  <a:spcPct val="50000"/>
                </a:spcBef>
              </a:pPr>
              <a:r>
                <a:rPr lang="en-US" sz="1500" b="1" dirty="0">
                  <a:solidFill>
                    <a:schemeClr val="bg1"/>
                  </a:solidFill>
                  <a:latin typeface="Century Gothic" pitchFamily="34" charset="0"/>
                </a:rPr>
                <a:t>Vishwakarma  Institute  of  Technology</a:t>
              </a:r>
            </a:p>
          </p:txBody>
        </p:sp>
        <p:sp>
          <p:nvSpPr>
            <p:cNvPr id="2" name="Text Box 14">
              <a:extLst>
                <a:ext uri="{FF2B5EF4-FFF2-40B4-BE49-F238E27FC236}">
                  <a16:creationId xmlns:a16="http://schemas.microsoft.com/office/drawing/2014/main" id="{08D90372-4075-403D-BB31-3D2C4B3C58A2}"/>
                </a:ext>
              </a:extLst>
            </p:cNvPr>
            <p:cNvSpPr txBox="1">
              <a:spLocks noChangeArrowheads="1"/>
            </p:cNvSpPr>
            <p:nvPr/>
          </p:nvSpPr>
          <p:spPr bwMode="auto">
            <a:xfrm rot="16200000">
              <a:off x="-2345322" y="3701535"/>
              <a:ext cx="5943600" cy="369331"/>
            </a:xfrm>
            <a:prstGeom prst="rect">
              <a:avLst/>
            </a:prstGeom>
            <a:solidFill>
              <a:srgbClr val="FFFF99"/>
            </a:solidFill>
            <a:ln w="9525">
              <a:solidFill>
                <a:srgbClr val="002060"/>
              </a:solidFill>
              <a:miter lim="800000"/>
              <a:headEnd/>
              <a:tailEnd/>
            </a:ln>
          </p:spPr>
          <p:txBody>
            <a:bodyPr wrap="square">
              <a:spAutoFit/>
            </a:bodyPr>
            <a:lstStyle/>
            <a:p>
              <a:pPr>
                <a:spcBef>
                  <a:spcPct val="50000"/>
                </a:spcBef>
              </a:pPr>
              <a:r>
                <a:rPr lang="en-US" sz="1200" b="1" dirty="0">
                  <a:solidFill>
                    <a:srgbClr val="002060"/>
                  </a:solidFill>
                  <a:latin typeface="Century Gothic" pitchFamily="34" charset="0"/>
                </a:rPr>
                <a:t>FY - Department of Engineering, Sciences and Humanities</a:t>
              </a:r>
            </a:p>
          </p:txBody>
        </p:sp>
      </p:grpSp>
      <p:sp>
        <p:nvSpPr>
          <p:cNvPr id="8" name="Content Placeholder 2"/>
          <p:cNvSpPr txBox="1">
            <a:spLocks/>
          </p:cNvSpPr>
          <p:nvPr/>
        </p:nvSpPr>
        <p:spPr>
          <a:xfrm>
            <a:off x="742950" y="742950"/>
            <a:ext cx="5886450" cy="4171950"/>
          </a:xfrm>
          <a:prstGeom prst="rect">
            <a:avLst/>
          </a:prstGeom>
        </p:spPr>
        <p:txBody>
          <a:bodyPr lIns="68580" tIns="34290" rIns="68580" bIns="34290">
            <a:normAutofit/>
          </a:bodyPr>
          <a:lstStyle/>
          <a:p>
            <a:pPr>
              <a:spcBef>
                <a:spcPts val="450"/>
              </a:spcBef>
              <a:buClr>
                <a:schemeClr val="accent1"/>
              </a:buClr>
              <a:buSzPct val="76000"/>
              <a:defRPr/>
            </a:pPr>
            <a:endParaRPr lang="en-US" sz="1200" dirty="0"/>
          </a:p>
        </p:txBody>
      </p:sp>
      <p:sp>
        <p:nvSpPr>
          <p:cNvPr id="10" name="Rectangle 9"/>
          <p:cNvSpPr/>
          <p:nvPr/>
        </p:nvSpPr>
        <p:spPr>
          <a:xfrm>
            <a:off x="742950" y="685801"/>
            <a:ext cx="5886450" cy="415498"/>
          </a:xfrm>
          <a:prstGeom prst="rect">
            <a:avLst/>
          </a:prstGeom>
        </p:spPr>
        <p:txBody>
          <a:bodyPr wrap="square" lIns="68580" tIns="34290" rIns="68580" bIns="34290">
            <a:spAutoFit/>
          </a:bodyPr>
          <a:lstStyle/>
          <a:p>
            <a:pPr algn="just">
              <a:lnSpc>
                <a:spcPct val="150000"/>
              </a:lnSpc>
            </a:pPr>
            <a:endParaRPr lang="en-US" sz="1500" dirty="0">
              <a:solidFill>
                <a:srgbClr val="C00000"/>
              </a:solidFill>
              <a:latin typeface="Times New Roman" pitchFamily="18" charset="0"/>
              <a:cs typeface="Times New Roman" pitchFamily="18" charset="0"/>
            </a:endParaRPr>
          </a:p>
        </p:txBody>
      </p:sp>
      <p:sp>
        <p:nvSpPr>
          <p:cNvPr id="13" name="TextBox 12"/>
          <p:cNvSpPr txBox="1"/>
          <p:nvPr/>
        </p:nvSpPr>
        <p:spPr>
          <a:xfrm>
            <a:off x="742950" y="685802"/>
            <a:ext cx="5886450" cy="623248"/>
          </a:xfrm>
          <a:prstGeom prst="rect">
            <a:avLst/>
          </a:prstGeom>
          <a:noFill/>
        </p:spPr>
        <p:txBody>
          <a:bodyPr wrap="square" lIns="68580" tIns="34290" rIns="68580" bIns="34290" rtlCol="0">
            <a:spAutoFit/>
          </a:bodyPr>
          <a:lstStyle/>
          <a:p>
            <a:pPr algn="just"/>
            <a:endParaRPr lang="en-US" sz="1800" dirty="0">
              <a:latin typeface="Times New Roman" pitchFamily="18" charset="0"/>
              <a:cs typeface="Times New Roman" pitchFamily="18" charset="0"/>
            </a:endParaRPr>
          </a:p>
          <a:p>
            <a:pPr algn="just"/>
            <a:endParaRPr lang="en-US" sz="1800" dirty="0">
              <a:latin typeface="Times New Roman" pitchFamily="18" charset="0"/>
              <a:cs typeface="Times New Roman" pitchFamily="18" charset="0"/>
            </a:endParaRPr>
          </a:p>
        </p:txBody>
      </p:sp>
      <p:sp>
        <p:nvSpPr>
          <p:cNvPr id="12" name="TextBox 11"/>
          <p:cNvSpPr txBox="1"/>
          <p:nvPr/>
        </p:nvSpPr>
        <p:spPr>
          <a:xfrm>
            <a:off x="800102" y="3257550"/>
            <a:ext cx="5829299" cy="300083"/>
          </a:xfrm>
          <a:prstGeom prst="rect">
            <a:avLst/>
          </a:prstGeom>
          <a:noFill/>
        </p:spPr>
        <p:txBody>
          <a:bodyPr wrap="square" lIns="68580" tIns="34290" rIns="68580" bIns="34290" rtlCol="0">
            <a:spAutoFit/>
          </a:bodyPr>
          <a:lstStyle/>
          <a:p>
            <a:pPr algn="just"/>
            <a:endParaRPr lang="en-US" sz="1500" dirty="0">
              <a:latin typeface="Times New Roman" pitchFamily="18" charset="0"/>
              <a:cs typeface="Times New Roman" pitchFamily="18" charset="0"/>
            </a:endParaRPr>
          </a:p>
        </p:txBody>
      </p:sp>
      <p:sp>
        <p:nvSpPr>
          <p:cNvPr id="14" name="TextBox 13"/>
          <p:cNvSpPr txBox="1"/>
          <p:nvPr/>
        </p:nvSpPr>
        <p:spPr>
          <a:xfrm>
            <a:off x="800100" y="628651"/>
            <a:ext cx="5829300" cy="3762568"/>
          </a:xfrm>
          <a:prstGeom prst="rect">
            <a:avLst/>
          </a:prstGeom>
          <a:noFill/>
        </p:spPr>
        <p:txBody>
          <a:bodyPr wrap="square" lIns="68580" tIns="34290" rIns="68580" bIns="34290" rtlCol="0">
            <a:spAutoFit/>
          </a:bodyPr>
          <a:lstStyle/>
          <a:p>
            <a:pPr algn="just">
              <a:buFont typeface="Wingdings" pitchFamily="2" charset="2"/>
              <a:buChar char="Ø"/>
            </a:pPr>
            <a:r>
              <a:rPr lang="en-US" sz="1800" dirty="0">
                <a:latin typeface="Times New Roman" pitchFamily="18" charset="0"/>
                <a:cs typeface="Times New Roman" pitchFamily="18" charset="0"/>
              </a:rPr>
              <a:t>A special type of sequential circuit used to count the pulse is known as a counter.</a:t>
            </a:r>
          </a:p>
          <a:p>
            <a:pPr algn="just"/>
            <a:endParaRPr lang="en-US" sz="1800" dirty="0">
              <a:latin typeface="Times New Roman" pitchFamily="18" charset="0"/>
              <a:cs typeface="Times New Roman" pitchFamily="18" charset="0"/>
            </a:endParaRPr>
          </a:p>
          <a:p>
            <a:pPr algn="just">
              <a:buFont typeface="Wingdings" pitchFamily="2" charset="2"/>
              <a:buChar char="Ø"/>
            </a:pPr>
            <a:r>
              <a:rPr lang="en-US" sz="1800" dirty="0">
                <a:latin typeface="Times New Roman" pitchFamily="18" charset="0"/>
                <a:cs typeface="Times New Roman" pitchFamily="18" charset="0"/>
              </a:rPr>
              <a:t>It is a group of flip-flops with a clock signal applied.</a:t>
            </a:r>
          </a:p>
          <a:p>
            <a:pPr algn="just"/>
            <a:endParaRPr lang="en-US" sz="1800" dirty="0">
              <a:latin typeface="Times New Roman" pitchFamily="18" charset="0"/>
              <a:cs typeface="Times New Roman" pitchFamily="18" charset="0"/>
            </a:endParaRPr>
          </a:p>
          <a:p>
            <a:pPr algn="just">
              <a:buFont typeface="Wingdings" pitchFamily="2" charset="2"/>
              <a:buChar char="Ø"/>
            </a:pPr>
            <a:r>
              <a:rPr lang="en-US" sz="1800" dirty="0">
                <a:latin typeface="Times New Roman" pitchFamily="18" charset="0"/>
                <a:cs typeface="Times New Roman" pitchFamily="18" charset="0"/>
              </a:rPr>
              <a:t>Counters are used in digital electronics for counting purpose, they can count specific event happening in the circuit.</a:t>
            </a:r>
          </a:p>
          <a:p>
            <a:pPr algn="just"/>
            <a:endParaRPr lang="en-US" sz="1800" dirty="0">
              <a:latin typeface="Times New Roman" pitchFamily="18" charset="0"/>
              <a:cs typeface="Times New Roman" pitchFamily="18" charset="0"/>
            </a:endParaRPr>
          </a:p>
          <a:p>
            <a:pPr algn="just">
              <a:buFont typeface="Wingdings" pitchFamily="2" charset="2"/>
              <a:buChar char="Ø"/>
            </a:pPr>
            <a:r>
              <a:rPr lang="en-US" sz="1800" dirty="0">
                <a:latin typeface="Times New Roman" pitchFamily="18" charset="0"/>
                <a:cs typeface="Times New Roman" pitchFamily="18" charset="0"/>
              </a:rPr>
              <a:t>Counters are of two types :</a:t>
            </a:r>
          </a:p>
          <a:p>
            <a:pPr lvl="1">
              <a:buFont typeface="Wingdings" pitchFamily="2" charset="2"/>
              <a:buChar char="q"/>
            </a:pPr>
            <a:r>
              <a:rPr lang="en-US" sz="1800" dirty="0">
                <a:latin typeface="Times New Roman" pitchFamily="18" charset="0"/>
                <a:cs typeface="Times New Roman" pitchFamily="18" charset="0"/>
              </a:rPr>
              <a:t>	Asynchronous or ripple counters.</a:t>
            </a:r>
          </a:p>
          <a:p>
            <a:pPr lvl="1">
              <a:buFont typeface="Wingdings" pitchFamily="2" charset="2"/>
              <a:buChar char="q"/>
            </a:pPr>
            <a:r>
              <a:rPr lang="en-US" sz="1800" dirty="0">
                <a:latin typeface="Times New Roman" pitchFamily="18" charset="0"/>
                <a:cs typeface="Times New Roman" pitchFamily="18" charset="0"/>
              </a:rPr>
              <a:t>	Synchronous counters.</a:t>
            </a:r>
          </a:p>
          <a:p>
            <a:pPr algn="just"/>
            <a:endParaRPr lang="en-US" sz="1800" dirty="0">
              <a:latin typeface="Times New Roman" pitchFamily="18" charset="0"/>
              <a:cs typeface="Times New Roman" pitchFamily="18" charset="0"/>
            </a:endParaRPr>
          </a:p>
        </p:txBody>
      </p:sp>
    </p:spTree>
    <p:extLst>
      <p:ext uri="{BB962C8B-B14F-4D97-AF65-F5344CB8AC3E}">
        <p14:creationId xmlns:p14="http://schemas.microsoft.com/office/powerpoint/2010/main" val="964319631"/>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nodePh="1">
                                  <p:stCondLst>
                                    <p:cond delay="0"/>
                                  </p:stCondLst>
                                  <p:endCondLst>
                                    <p:cond evt="begin" delay="0">
                                      <p:tn val="11"/>
                                    </p:cond>
                                  </p:end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2000"/>
                                        <p:tgtEl>
                                          <p:spTgt spid="10">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xEl>
                                              <p:pRg st="0" end="0"/>
                                            </p:txEl>
                                          </p:spTgt>
                                        </p:tgtEl>
                                        <p:attrNameLst>
                                          <p:attrName>style.visibility</p:attrName>
                                        </p:attrNameLst>
                                      </p:cBhvr>
                                      <p:to>
                                        <p:strVal val="visible"/>
                                      </p:to>
                                    </p:set>
                                    <p:animEffect transition="in" filter="fade">
                                      <p:cBhvr>
                                        <p:cTn id="18" dur="2000"/>
                                        <p:tgtEl>
                                          <p:spTgt spid="14">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xEl>
                                              <p:pRg st="2" end="2"/>
                                            </p:txEl>
                                          </p:spTgt>
                                        </p:tgtEl>
                                        <p:attrNameLst>
                                          <p:attrName>style.visibility</p:attrName>
                                        </p:attrNameLst>
                                      </p:cBhvr>
                                      <p:to>
                                        <p:strVal val="visible"/>
                                      </p:to>
                                    </p:set>
                                    <p:animEffect transition="in" filter="fade">
                                      <p:cBhvr>
                                        <p:cTn id="23" dur="2000"/>
                                        <p:tgtEl>
                                          <p:spTgt spid="1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xEl>
                                              <p:pRg st="4" end="4"/>
                                            </p:txEl>
                                          </p:spTgt>
                                        </p:tgtEl>
                                        <p:attrNameLst>
                                          <p:attrName>style.visibility</p:attrName>
                                        </p:attrNameLst>
                                      </p:cBhvr>
                                      <p:to>
                                        <p:strVal val="visible"/>
                                      </p:to>
                                    </p:set>
                                    <p:animEffect transition="in" filter="fade">
                                      <p:cBhvr>
                                        <p:cTn id="28" dur="2000"/>
                                        <p:tgtEl>
                                          <p:spTgt spid="14">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xEl>
                                              <p:pRg st="6" end="6"/>
                                            </p:txEl>
                                          </p:spTgt>
                                        </p:tgtEl>
                                        <p:attrNameLst>
                                          <p:attrName>style.visibility</p:attrName>
                                        </p:attrNameLst>
                                      </p:cBhvr>
                                      <p:to>
                                        <p:strVal val="visible"/>
                                      </p:to>
                                    </p:set>
                                    <p:animEffect transition="in" filter="fade">
                                      <p:cBhvr>
                                        <p:cTn id="33" dur="2000"/>
                                        <p:tgtEl>
                                          <p:spTgt spid="14">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xEl>
                                              <p:pRg st="7" end="7"/>
                                            </p:txEl>
                                          </p:spTgt>
                                        </p:tgtEl>
                                        <p:attrNameLst>
                                          <p:attrName>style.visibility</p:attrName>
                                        </p:attrNameLst>
                                      </p:cBhvr>
                                      <p:to>
                                        <p:strVal val="visible"/>
                                      </p:to>
                                    </p:set>
                                    <p:animEffect transition="in" filter="fade">
                                      <p:cBhvr>
                                        <p:cTn id="36" dur="2000"/>
                                        <p:tgtEl>
                                          <p:spTgt spid="14">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xEl>
                                              <p:pRg st="8" end="8"/>
                                            </p:txEl>
                                          </p:spTgt>
                                        </p:tgtEl>
                                        <p:attrNameLst>
                                          <p:attrName>style.visibility</p:attrName>
                                        </p:attrNameLst>
                                      </p:cBhvr>
                                      <p:to>
                                        <p:strVal val="visible"/>
                                      </p:to>
                                    </p:set>
                                    <p:animEffect transition="in" filter="fade">
                                      <p:cBhvr>
                                        <p:cTn id="39" dur="2000"/>
                                        <p:tgtEl>
                                          <p:spTgt spid="1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4"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571500"/>
            <a:ext cx="6000750" cy="428625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8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8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8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p:txBody>
      </p:sp>
      <p:sp>
        <p:nvSpPr>
          <p:cNvPr id="5" name="Rectangle 4"/>
          <p:cNvSpPr/>
          <p:nvPr/>
        </p:nvSpPr>
        <p:spPr>
          <a:xfrm>
            <a:off x="685800" y="57150"/>
            <a:ext cx="600075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2400" b="1" i="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Types of Counter</a:t>
            </a:r>
          </a:p>
        </p:txBody>
      </p:sp>
      <p:grpSp>
        <p:nvGrpSpPr>
          <p:cNvPr id="3" name="Group 2">
            <a:extLst>
              <a:ext uri="{FF2B5EF4-FFF2-40B4-BE49-F238E27FC236}">
                <a16:creationId xmlns:a16="http://schemas.microsoft.com/office/drawing/2014/main" id="{14A6B364-5BBF-4A57-9BBA-724D257CD964}"/>
              </a:ext>
            </a:extLst>
          </p:cNvPr>
          <p:cNvGrpSpPr/>
          <p:nvPr/>
        </p:nvGrpSpPr>
        <p:grpSpPr>
          <a:xfrm>
            <a:off x="9872" y="11034"/>
            <a:ext cx="598487" cy="5132467"/>
            <a:chOff x="13162" y="14712"/>
            <a:chExt cx="797981" cy="6843289"/>
          </a:xfrm>
        </p:grpSpPr>
        <p:pic>
          <p:nvPicPr>
            <p:cNvPr id="7" name="Picture 43"/>
            <p:cNvPicPr>
              <a:picLocks noChangeAspect="1" noChangeArrowheads="1"/>
            </p:cNvPicPr>
            <p:nvPr/>
          </p:nvPicPr>
          <p:blipFill>
            <a:blip r:embed="rId2"/>
            <a:srcRect/>
            <a:stretch>
              <a:fillRect/>
            </a:stretch>
          </p:blipFill>
          <p:spPr bwMode="auto">
            <a:xfrm>
              <a:off x="13162" y="14712"/>
              <a:ext cx="659937" cy="844562"/>
            </a:xfrm>
            <a:prstGeom prst="rect">
              <a:avLst/>
            </a:prstGeom>
            <a:noFill/>
            <a:ln w="9525">
              <a:noFill/>
              <a:miter lim="800000"/>
              <a:headEnd/>
              <a:tailEnd/>
            </a:ln>
          </p:spPr>
        </p:pic>
        <p:sp>
          <p:nvSpPr>
            <p:cNvPr id="11" name="Text Box 14"/>
            <p:cNvSpPr txBox="1">
              <a:spLocks noChangeArrowheads="1"/>
            </p:cNvSpPr>
            <p:nvPr/>
          </p:nvSpPr>
          <p:spPr bwMode="auto">
            <a:xfrm rot="16198651">
              <a:off x="-2440536" y="3619822"/>
              <a:ext cx="5435715" cy="430886"/>
            </a:xfrm>
            <a:prstGeom prst="rect">
              <a:avLst/>
            </a:prstGeom>
            <a:solidFill>
              <a:srgbClr val="000080"/>
            </a:solidFill>
            <a:ln w="9525">
              <a:noFill/>
              <a:miter lim="800000"/>
              <a:headEnd/>
              <a:tailEnd/>
            </a:ln>
          </p:spPr>
          <p:txBody>
            <a:bodyPr wrap="square">
              <a:spAutoFit/>
            </a:bodyPr>
            <a:lstStyle/>
            <a:p>
              <a:pPr>
                <a:spcBef>
                  <a:spcPct val="50000"/>
                </a:spcBef>
              </a:pPr>
              <a:r>
                <a:rPr lang="en-US" sz="1500" b="1" dirty="0">
                  <a:solidFill>
                    <a:schemeClr val="bg1"/>
                  </a:solidFill>
                  <a:latin typeface="Century Gothic" pitchFamily="34" charset="0"/>
                </a:rPr>
                <a:t>Vishwakarma  Institute  of  Technology</a:t>
              </a:r>
            </a:p>
          </p:txBody>
        </p:sp>
        <p:sp>
          <p:nvSpPr>
            <p:cNvPr id="2" name="Text Box 14">
              <a:extLst>
                <a:ext uri="{FF2B5EF4-FFF2-40B4-BE49-F238E27FC236}">
                  <a16:creationId xmlns:a16="http://schemas.microsoft.com/office/drawing/2014/main" id="{08D90372-4075-403D-BB31-3D2C4B3C58A2}"/>
                </a:ext>
              </a:extLst>
            </p:cNvPr>
            <p:cNvSpPr txBox="1">
              <a:spLocks noChangeArrowheads="1"/>
            </p:cNvSpPr>
            <p:nvPr/>
          </p:nvSpPr>
          <p:spPr bwMode="auto">
            <a:xfrm rot="16200000">
              <a:off x="-2345322" y="3701535"/>
              <a:ext cx="5943600" cy="369331"/>
            </a:xfrm>
            <a:prstGeom prst="rect">
              <a:avLst/>
            </a:prstGeom>
            <a:solidFill>
              <a:srgbClr val="FFFF99"/>
            </a:solidFill>
            <a:ln w="9525">
              <a:solidFill>
                <a:srgbClr val="002060"/>
              </a:solidFill>
              <a:miter lim="800000"/>
              <a:headEnd/>
              <a:tailEnd/>
            </a:ln>
          </p:spPr>
          <p:txBody>
            <a:bodyPr wrap="square">
              <a:spAutoFit/>
            </a:bodyPr>
            <a:lstStyle/>
            <a:p>
              <a:pPr>
                <a:spcBef>
                  <a:spcPct val="50000"/>
                </a:spcBef>
              </a:pPr>
              <a:r>
                <a:rPr lang="en-US" sz="1200" b="1" dirty="0">
                  <a:solidFill>
                    <a:srgbClr val="002060"/>
                  </a:solidFill>
                  <a:latin typeface="Century Gothic" pitchFamily="34" charset="0"/>
                </a:rPr>
                <a:t>FY - Department of Engineering, Sciences and Humanities</a:t>
              </a:r>
            </a:p>
          </p:txBody>
        </p:sp>
      </p:grpSp>
      <p:sp>
        <p:nvSpPr>
          <p:cNvPr id="8" name="Content Placeholder 2"/>
          <p:cNvSpPr txBox="1">
            <a:spLocks/>
          </p:cNvSpPr>
          <p:nvPr/>
        </p:nvSpPr>
        <p:spPr>
          <a:xfrm>
            <a:off x="742950" y="742950"/>
            <a:ext cx="5886450" cy="4171950"/>
          </a:xfrm>
          <a:prstGeom prst="rect">
            <a:avLst/>
          </a:prstGeom>
        </p:spPr>
        <p:txBody>
          <a:bodyPr lIns="68580" tIns="34290" rIns="68580" bIns="34290">
            <a:normAutofit/>
          </a:bodyPr>
          <a:lstStyle/>
          <a:p>
            <a:pPr>
              <a:spcBef>
                <a:spcPts val="450"/>
              </a:spcBef>
              <a:buClr>
                <a:schemeClr val="accent1"/>
              </a:buClr>
              <a:buSzPct val="76000"/>
              <a:defRPr/>
            </a:pPr>
            <a:endParaRPr lang="en-US" sz="1200" dirty="0"/>
          </a:p>
        </p:txBody>
      </p:sp>
      <p:sp>
        <p:nvSpPr>
          <p:cNvPr id="10" name="Rectangle 9"/>
          <p:cNvSpPr/>
          <p:nvPr/>
        </p:nvSpPr>
        <p:spPr>
          <a:xfrm>
            <a:off x="742950" y="685801"/>
            <a:ext cx="5886450" cy="415498"/>
          </a:xfrm>
          <a:prstGeom prst="rect">
            <a:avLst/>
          </a:prstGeom>
        </p:spPr>
        <p:txBody>
          <a:bodyPr wrap="square" lIns="68580" tIns="34290" rIns="68580" bIns="34290">
            <a:spAutoFit/>
          </a:bodyPr>
          <a:lstStyle/>
          <a:p>
            <a:pPr algn="just">
              <a:lnSpc>
                <a:spcPct val="150000"/>
              </a:lnSpc>
            </a:pPr>
            <a:endParaRPr lang="en-US" sz="1500" dirty="0">
              <a:solidFill>
                <a:srgbClr val="C00000"/>
              </a:solidFill>
              <a:latin typeface="Times New Roman" pitchFamily="18" charset="0"/>
              <a:cs typeface="Times New Roman" pitchFamily="18" charset="0"/>
            </a:endParaRPr>
          </a:p>
        </p:txBody>
      </p:sp>
      <p:sp>
        <p:nvSpPr>
          <p:cNvPr id="13" name="TextBox 12"/>
          <p:cNvSpPr txBox="1"/>
          <p:nvPr/>
        </p:nvSpPr>
        <p:spPr>
          <a:xfrm>
            <a:off x="742950" y="685802"/>
            <a:ext cx="5886450" cy="623248"/>
          </a:xfrm>
          <a:prstGeom prst="rect">
            <a:avLst/>
          </a:prstGeom>
          <a:noFill/>
        </p:spPr>
        <p:txBody>
          <a:bodyPr wrap="square" lIns="68580" tIns="34290" rIns="68580" bIns="34290" rtlCol="0">
            <a:spAutoFit/>
          </a:bodyPr>
          <a:lstStyle/>
          <a:p>
            <a:pPr algn="just"/>
            <a:endParaRPr lang="en-US" sz="1800" dirty="0">
              <a:latin typeface="Times New Roman" pitchFamily="18" charset="0"/>
              <a:cs typeface="Times New Roman" pitchFamily="18" charset="0"/>
            </a:endParaRPr>
          </a:p>
          <a:p>
            <a:pPr algn="just"/>
            <a:endParaRPr lang="en-US" sz="1800" dirty="0">
              <a:latin typeface="Times New Roman" pitchFamily="18" charset="0"/>
              <a:cs typeface="Times New Roman" pitchFamily="18" charset="0"/>
            </a:endParaRPr>
          </a:p>
        </p:txBody>
      </p:sp>
      <p:sp>
        <p:nvSpPr>
          <p:cNvPr id="12" name="TextBox 11"/>
          <p:cNvSpPr txBox="1"/>
          <p:nvPr/>
        </p:nvSpPr>
        <p:spPr>
          <a:xfrm>
            <a:off x="800102" y="3257550"/>
            <a:ext cx="5829299" cy="300083"/>
          </a:xfrm>
          <a:prstGeom prst="rect">
            <a:avLst/>
          </a:prstGeom>
          <a:noFill/>
        </p:spPr>
        <p:txBody>
          <a:bodyPr wrap="square" lIns="68580" tIns="34290" rIns="68580" bIns="34290" rtlCol="0">
            <a:spAutoFit/>
          </a:bodyPr>
          <a:lstStyle/>
          <a:p>
            <a:pPr algn="just"/>
            <a:endParaRPr lang="en-US" sz="1500" dirty="0">
              <a:latin typeface="Times New Roman" pitchFamily="18" charset="0"/>
              <a:cs typeface="Times New Roman" pitchFamily="18" charset="0"/>
            </a:endParaRPr>
          </a:p>
        </p:txBody>
      </p:sp>
      <p:sp>
        <p:nvSpPr>
          <p:cNvPr id="14" name="TextBox 13"/>
          <p:cNvSpPr txBox="1"/>
          <p:nvPr/>
        </p:nvSpPr>
        <p:spPr>
          <a:xfrm>
            <a:off x="800100" y="628651"/>
            <a:ext cx="5829300" cy="3924151"/>
          </a:xfrm>
          <a:prstGeom prst="rect">
            <a:avLst/>
          </a:prstGeom>
          <a:noFill/>
        </p:spPr>
        <p:txBody>
          <a:bodyPr wrap="square" lIns="68580" tIns="34290" rIns="68580" bIns="34290" rtlCol="0">
            <a:spAutoFit/>
          </a:bodyPr>
          <a:lstStyle/>
          <a:p>
            <a:pPr algn="just">
              <a:lnSpc>
                <a:spcPct val="90000"/>
              </a:lnSpc>
              <a:buFont typeface="Wingdings" pitchFamily="2" charset="2"/>
              <a:buNone/>
            </a:pPr>
            <a:r>
              <a:rPr lang="en-US" sz="1500" b="1" dirty="0">
                <a:solidFill>
                  <a:srgbClr val="0000FF"/>
                </a:solidFill>
                <a:latin typeface="Times New Roman" pitchFamily="18" charset="0"/>
                <a:cs typeface="Times New Roman" pitchFamily="18" charset="0"/>
              </a:rPr>
              <a:t>Asynchronous Counters</a:t>
            </a:r>
          </a:p>
          <a:p>
            <a:pPr lvl="1" algn="just">
              <a:lnSpc>
                <a:spcPct val="90000"/>
              </a:lnSpc>
              <a:buSzPct val="85000"/>
              <a:buFont typeface="Wingdings" pitchFamily="2" charset="2"/>
              <a:buChar char="§"/>
            </a:pPr>
            <a:r>
              <a:rPr lang="en-US" sz="1500" dirty="0">
                <a:latin typeface="Times New Roman" pitchFamily="18" charset="0"/>
                <a:cs typeface="Times New Roman" pitchFamily="18" charset="0"/>
              </a:rPr>
              <a:t>Only the first flip-flop is clocked by an external clock. All subsequent flip-flops are clocked by the output of the preceding flip-flop.</a:t>
            </a:r>
          </a:p>
          <a:p>
            <a:pPr lvl="1" algn="just">
              <a:lnSpc>
                <a:spcPct val="90000"/>
              </a:lnSpc>
              <a:buSzPct val="85000"/>
              <a:buFont typeface="Wingdings" pitchFamily="2" charset="2"/>
              <a:buChar char="§"/>
            </a:pPr>
            <a:r>
              <a:rPr lang="en-US" sz="1500" dirty="0">
                <a:latin typeface="Times New Roman" pitchFamily="18" charset="0"/>
                <a:cs typeface="Times New Roman" pitchFamily="18" charset="0"/>
              </a:rPr>
              <a:t>Asynchronous counters are slower than synchronous counters because of the delay in the transmission of the pulses from flip-flop to flip-flop.</a:t>
            </a:r>
          </a:p>
          <a:p>
            <a:pPr lvl="1" algn="just">
              <a:lnSpc>
                <a:spcPct val="90000"/>
              </a:lnSpc>
              <a:buSzPct val="85000"/>
              <a:buFont typeface="Wingdings" pitchFamily="2" charset="2"/>
              <a:buChar char="§"/>
            </a:pPr>
            <a:r>
              <a:rPr lang="en-US" sz="1500" dirty="0">
                <a:latin typeface="Times New Roman" pitchFamily="18" charset="0"/>
                <a:cs typeface="Times New Roman" pitchFamily="18" charset="0"/>
              </a:rPr>
              <a:t>Asynchronous counters are also called </a:t>
            </a:r>
            <a:r>
              <a:rPr lang="en-US" sz="1500" b="1" i="1" dirty="0">
                <a:solidFill>
                  <a:srgbClr val="FF0000"/>
                </a:solidFill>
                <a:latin typeface="Times New Roman" pitchFamily="18" charset="0"/>
                <a:cs typeface="Times New Roman" pitchFamily="18" charset="0"/>
              </a:rPr>
              <a:t>ripple-counters</a:t>
            </a:r>
            <a:r>
              <a:rPr lang="en-US" sz="1500" dirty="0">
                <a:latin typeface="Times New Roman" pitchFamily="18" charset="0"/>
                <a:cs typeface="Times New Roman" pitchFamily="18" charset="0"/>
              </a:rPr>
              <a:t> because of the way the clock pulse ripples it way through the flip-flops.</a:t>
            </a:r>
          </a:p>
          <a:p>
            <a:pPr algn="just">
              <a:buFont typeface="Wingdings" pitchFamily="2" charset="2"/>
              <a:buNone/>
            </a:pPr>
            <a:r>
              <a:rPr lang="en-US" sz="1500" b="1" dirty="0">
                <a:solidFill>
                  <a:srgbClr val="0000FF"/>
                </a:solidFill>
                <a:latin typeface="Times New Roman" pitchFamily="18" charset="0"/>
                <a:cs typeface="Times New Roman" pitchFamily="18" charset="0"/>
              </a:rPr>
              <a:t>Synchronous Counters</a:t>
            </a:r>
          </a:p>
          <a:p>
            <a:pPr lvl="1" algn="just">
              <a:buSzPct val="85000"/>
              <a:buFont typeface="Wingdings" pitchFamily="2" charset="2"/>
              <a:buChar char="§"/>
            </a:pPr>
            <a:r>
              <a:rPr lang="en-US" sz="1500" dirty="0">
                <a:latin typeface="Times New Roman" pitchFamily="18" charset="0"/>
                <a:cs typeface="Times New Roman" pitchFamily="18" charset="0"/>
              </a:rPr>
              <a:t>All flip-flops are clocked simultaneously by an external clock.</a:t>
            </a:r>
          </a:p>
          <a:p>
            <a:pPr lvl="1" algn="just">
              <a:buSzPct val="85000"/>
              <a:buFont typeface="Wingdings" pitchFamily="2" charset="2"/>
              <a:buChar char="§"/>
            </a:pPr>
            <a:r>
              <a:rPr lang="en-US" sz="1500" dirty="0">
                <a:latin typeface="Times New Roman" pitchFamily="18" charset="0"/>
                <a:cs typeface="Times New Roman" pitchFamily="18" charset="0"/>
              </a:rPr>
              <a:t>Synchronous counters are faster than asynchronous counters because of the simultaneous clocking.</a:t>
            </a:r>
          </a:p>
          <a:p>
            <a:pPr lvl="1" algn="just">
              <a:buSzPct val="85000"/>
              <a:buFont typeface="Wingdings" pitchFamily="2" charset="2"/>
              <a:buChar char="§"/>
            </a:pPr>
            <a:r>
              <a:rPr lang="en-US" sz="1500" dirty="0">
                <a:latin typeface="Times New Roman" pitchFamily="18" charset="0"/>
                <a:cs typeface="Times New Roman" pitchFamily="18" charset="0"/>
              </a:rPr>
              <a:t>Synchronous counters are an example of </a:t>
            </a:r>
            <a:r>
              <a:rPr lang="en-US" sz="1500" i="1" dirty="0">
                <a:latin typeface="Times New Roman" pitchFamily="18" charset="0"/>
                <a:cs typeface="Times New Roman" pitchFamily="18" charset="0"/>
              </a:rPr>
              <a:t>state machine</a:t>
            </a:r>
            <a:r>
              <a:rPr lang="en-US" sz="1500" dirty="0">
                <a:latin typeface="Times New Roman" pitchFamily="18" charset="0"/>
                <a:cs typeface="Times New Roman" pitchFamily="18" charset="0"/>
              </a:rPr>
              <a:t> design because they have a set of states and a set of transition rules for moving between those states after each clocked event</a:t>
            </a:r>
          </a:p>
          <a:p>
            <a:pPr algn="just"/>
            <a:endParaRPr lang="en-US" sz="1800" dirty="0">
              <a:latin typeface="Times New Roman" pitchFamily="18" charset="0"/>
              <a:cs typeface="Times New Roman" pitchFamily="18" charset="0"/>
            </a:endParaRPr>
          </a:p>
        </p:txBody>
      </p:sp>
    </p:spTree>
    <p:extLst>
      <p:ext uri="{BB962C8B-B14F-4D97-AF65-F5344CB8AC3E}">
        <p14:creationId xmlns:p14="http://schemas.microsoft.com/office/powerpoint/2010/main" val="964319631"/>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nodePh="1">
                                  <p:stCondLst>
                                    <p:cond delay="0"/>
                                  </p:stCondLst>
                                  <p:endCondLst>
                                    <p:cond evt="begin" delay="0">
                                      <p:tn val="11"/>
                                    </p:cond>
                                  </p:end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2000"/>
                                        <p:tgtEl>
                                          <p:spTgt spid="10">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xEl>
                                              <p:pRg st="0" end="0"/>
                                            </p:txEl>
                                          </p:spTgt>
                                        </p:tgtEl>
                                        <p:attrNameLst>
                                          <p:attrName>style.visibility</p:attrName>
                                        </p:attrNameLst>
                                      </p:cBhvr>
                                      <p:to>
                                        <p:strVal val="visible"/>
                                      </p:to>
                                    </p:set>
                                    <p:animEffect transition="in" filter="fade">
                                      <p:cBhvr>
                                        <p:cTn id="18" dur="2000"/>
                                        <p:tgtEl>
                                          <p:spTgt spid="14">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xEl>
                                              <p:pRg st="1" end="1"/>
                                            </p:txEl>
                                          </p:spTgt>
                                        </p:tgtEl>
                                        <p:attrNameLst>
                                          <p:attrName>style.visibility</p:attrName>
                                        </p:attrNameLst>
                                      </p:cBhvr>
                                      <p:to>
                                        <p:strVal val="visible"/>
                                      </p:to>
                                    </p:set>
                                    <p:animEffect transition="in" filter="fade">
                                      <p:cBhvr>
                                        <p:cTn id="21" dur="2000"/>
                                        <p:tgtEl>
                                          <p:spTgt spid="14">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xEl>
                                              <p:pRg st="2" end="2"/>
                                            </p:txEl>
                                          </p:spTgt>
                                        </p:tgtEl>
                                        <p:attrNameLst>
                                          <p:attrName>style.visibility</p:attrName>
                                        </p:attrNameLst>
                                      </p:cBhvr>
                                      <p:to>
                                        <p:strVal val="visible"/>
                                      </p:to>
                                    </p:set>
                                    <p:animEffect transition="in" filter="fade">
                                      <p:cBhvr>
                                        <p:cTn id="24" dur="2000"/>
                                        <p:tgtEl>
                                          <p:spTgt spid="14">
                                            <p:txEl>
                                              <p:pRg st="2" end="2"/>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xEl>
                                              <p:pRg st="3" end="3"/>
                                            </p:txEl>
                                          </p:spTgt>
                                        </p:tgtEl>
                                        <p:attrNameLst>
                                          <p:attrName>style.visibility</p:attrName>
                                        </p:attrNameLst>
                                      </p:cBhvr>
                                      <p:to>
                                        <p:strVal val="visible"/>
                                      </p:to>
                                    </p:set>
                                    <p:animEffect transition="in" filter="fade">
                                      <p:cBhvr>
                                        <p:cTn id="27" dur="2000"/>
                                        <p:tgtEl>
                                          <p:spTgt spid="1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xEl>
                                              <p:pRg st="4" end="4"/>
                                            </p:txEl>
                                          </p:spTgt>
                                        </p:tgtEl>
                                        <p:attrNameLst>
                                          <p:attrName>style.visibility</p:attrName>
                                        </p:attrNameLst>
                                      </p:cBhvr>
                                      <p:to>
                                        <p:strVal val="visible"/>
                                      </p:to>
                                    </p:set>
                                    <p:animEffect transition="in" filter="fade">
                                      <p:cBhvr>
                                        <p:cTn id="32" dur="2000"/>
                                        <p:tgtEl>
                                          <p:spTgt spid="14">
                                            <p:txEl>
                                              <p:pRg st="4" end="4"/>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xEl>
                                              <p:pRg st="5" end="5"/>
                                            </p:txEl>
                                          </p:spTgt>
                                        </p:tgtEl>
                                        <p:attrNameLst>
                                          <p:attrName>style.visibility</p:attrName>
                                        </p:attrNameLst>
                                      </p:cBhvr>
                                      <p:to>
                                        <p:strVal val="visible"/>
                                      </p:to>
                                    </p:set>
                                    <p:animEffect transition="in" filter="fade">
                                      <p:cBhvr>
                                        <p:cTn id="35" dur="2000"/>
                                        <p:tgtEl>
                                          <p:spTgt spid="14">
                                            <p:txEl>
                                              <p:pRg st="5" end="5"/>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xEl>
                                              <p:pRg st="6" end="6"/>
                                            </p:txEl>
                                          </p:spTgt>
                                        </p:tgtEl>
                                        <p:attrNameLst>
                                          <p:attrName>style.visibility</p:attrName>
                                        </p:attrNameLst>
                                      </p:cBhvr>
                                      <p:to>
                                        <p:strVal val="visible"/>
                                      </p:to>
                                    </p:set>
                                    <p:animEffect transition="in" filter="fade">
                                      <p:cBhvr>
                                        <p:cTn id="38" dur="2000"/>
                                        <p:tgtEl>
                                          <p:spTgt spid="14">
                                            <p:txEl>
                                              <p:pRg st="6" end="6"/>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
                                            <p:txEl>
                                              <p:pRg st="7" end="7"/>
                                            </p:txEl>
                                          </p:spTgt>
                                        </p:tgtEl>
                                        <p:attrNameLst>
                                          <p:attrName>style.visibility</p:attrName>
                                        </p:attrNameLst>
                                      </p:cBhvr>
                                      <p:to>
                                        <p:strVal val="visible"/>
                                      </p:to>
                                    </p:set>
                                    <p:animEffect transition="in" filter="fade">
                                      <p:cBhvr>
                                        <p:cTn id="41" dur="2000"/>
                                        <p:tgtEl>
                                          <p:spTgt spid="1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1C54E-ED9A-4686-905E-4471C985F188}"/>
              </a:ext>
            </a:extLst>
          </p:cNvPr>
          <p:cNvSpPr>
            <a:spLocks noGrp="1"/>
          </p:cNvSpPr>
          <p:nvPr>
            <p:ph type="title"/>
          </p:nvPr>
        </p:nvSpPr>
        <p:spPr>
          <a:xfrm>
            <a:off x="657449" y="209550"/>
            <a:ext cx="5915025" cy="609600"/>
          </a:xfrm>
        </p:spPr>
        <p:txBody>
          <a:bodyPr/>
          <a:lstStyle/>
          <a:p>
            <a:r>
              <a:rPr lang="en-US" sz="3200" b="1" u="sng" dirty="0">
                <a:solidFill>
                  <a:srgbClr val="0000FF"/>
                </a:solidFill>
                <a:latin typeface="Arial Black" panose="020B0A04020102020204" pitchFamily="34" charset="0"/>
                <a:ea typeface="+mn-ea"/>
                <a:cs typeface="+mn-cs"/>
              </a:rPr>
              <a:t>AND </a:t>
            </a:r>
            <a:r>
              <a:rPr lang="en-US" sz="2000" b="1" u="sng" dirty="0">
                <a:solidFill>
                  <a:srgbClr val="0000FF"/>
                </a:solidFill>
                <a:latin typeface="Arial Black" panose="020B0A04020102020204" pitchFamily="34" charset="0"/>
                <a:ea typeface="+mn-ea"/>
                <a:cs typeface="+mn-cs"/>
              </a:rPr>
              <a:t>Gate</a:t>
            </a:r>
            <a:endParaRPr lang="en-IN" sz="2000" b="1" u="sng" dirty="0">
              <a:solidFill>
                <a:srgbClr val="0000FF"/>
              </a:solidFill>
              <a:latin typeface="Arial Black" panose="020B0A04020102020204" pitchFamily="34" charset="0"/>
              <a:ea typeface="+mn-ea"/>
              <a:cs typeface="+mn-cs"/>
            </a:endParaRPr>
          </a:p>
        </p:txBody>
      </p:sp>
      <p:pic>
        <p:nvPicPr>
          <p:cNvPr id="4" name="Content Placeholder 4" descr="C09NF09">
            <a:extLst>
              <a:ext uri="{FF2B5EF4-FFF2-40B4-BE49-F238E27FC236}">
                <a16:creationId xmlns:a16="http://schemas.microsoft.com/office/drawing/2014/main" id="{8D076FE8-0D47-4BC3-8537-D37BCD1152B5}"/>
              </a:ext>
            </a:extLst>
          </p:cNvPr>
          <p:cNvPicPr>
            <a:picLocks noChangeAspect="1" noChangeArrowheads="1"/>
          </p:cNvPicPr>
          <p:nvPr/>
        </p:nvPicPr>
        <p:blipFill>
          <a:blip r:embed="rId2"/>
          <a:srcRect/>
          <a:stretch>
            <a:fillRect/>
          </a:stretch>
        </p:blipFill>
        <p:spPr bwMode="auto">
          <a:xfrm>
            <a:off x="657449" y="819150"/>
            <a:ext cx="6138639" cy="2082800"/>
          </a:xfrm>
          <a:prstGeom prst="rect">
            <a:avLst/>
          </a:prstGeom>
          <a:noFill/>
        </p:spPr>
      </p:pic>
      <p:pic>
        <p:nvPicPr>
          <p:cNvPr id="1026" name="Picture 2" descr="ANDGate">
            <a:extLst>
              <a:ext uri="{FF2B5EF4-FFF2-40B4-BE49-F238E27FC236}">
                <a16:creationId xmlns:a16="http://schemas.microsoft.com/office/drawing/2014/main" id="{739F33A8-16F5-456A-B2F2-6BC15BB166A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17115" y="3028950"/>
            <a:ext cx="2857500" cy="1905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C08A8E8-2365-490C-B8D2-DC68174EEC9D}"/>
              </a:ext>
            </a:extLst>
          </p:cNvPr>
          <p:cNvSpPr/>
          <p:nvPr/>
        </p:nvSpPr>
        <p:spPr>
          <a:xfrm>
            <a:off x="2743200" y="3028950"/>
            <a:ext cx="1031415" cy="1524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2556212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571500"/>
            <a:ext cx="6000750" cy="428625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8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8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8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buFont typeface="Wingdings" pitchFamily="2" charset="2"/>
              <a:buChar char="Ø"/>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500" dirty="0">
              <a:solidFill>
                <a:schemeClr val="tx1"/>
              </a:solidFill>
              <a:latin typeface="Times New Roman" pitchFamily="18" charset="0"/>
              <a:cs typeface="Times New Roman" pitchFamily="18" charset="0"/>
            </a:endParaRPr>
          </a:p>
          <a:p>
            <a:pPr algn="just"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latin typeface="Times New Roman" pitchFamily="18" charset="0"/>
              <a:cs typeface="Times New Roman" pitchFamily="18" charset="0"/>
            </a:endParaRPr>
          </a:p>
          <a:p>
            <a:pPr fontAlgn="t">
              <a:lnSpc>
                <a:spcPct val="150000"/>
              </a:lnSpc>
            </a:pPr>
            <a:endParaRPr lang="en-US" sz="1800" dirty="0">
              <a:solidFill>
                <a:schemeClr val="tx1"/>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a:p>
            <a:pPr fontAlgn="t">
              <a:lnSpc>
                <a:spcPct val="150000"/>
              </a:lnSpc>
            </a:pPr>
            <a:endParaRPr lang="en-US" sz="1800" dirty="0">
              <a:solidFill>
                <a:srgbClr val="0000FF"/>
              </a:solidFill>
            </a:endParaRPr>
          </a:p>
        </p:txBody>
      </p:sp>
      <p:sp>
        <p:nvSpPr>
          <p:cNvPr id="5" name="Rectangle 4"/>
          <p:cNvSpPr/>
          <p:nvPr/>
        </p:nvSpPr>
        <p:spPr>
          <a:xfrm>
            <a:off x="685800" y="57150"/>
            <a:ext cx="600075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800" b="1" i="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2 bit Asynchronous or ripple counters</a:t>
            </a:r>
          </a:p>
        </p:txBody>
      </p:sp>
      <p:grpSp>
        <p:nvGrpSpPr>
          <p:cNvPr id="3" name="Group 2">
            <a:extLst>
              <a:ext uri="{FF2B5EF4-FFF2-40B4-BE49-F238E27FC236}">
                <a16:creationId xmlns:a16="http://schemas.microsoft.com/office/drawing/2014/main" id="{14A6B364-5BBF-4A57-9BBA-724D257CD964}"/>
              </a:ext>
            </a:extLst>
          </p:cNvPr>
          <p:cNvGrpSpPr/>
          <p:nvPr/>
        </p:nvGrpSpPr>
        <p:grpSpPr>
          <a:xfrm>
            <a:off x="9872" y="11034"/>
            <a:ext cx="598487" cy="5132467"/>
            <a:chOff x="13162" y="14712"/>
            <a:chExt cx="797981" cy="6843289"/>
          </a:xfrm>
        </p:grpSpPr>
        <p:pic>
          <p:nvPicPr>
            <p:cNvPr id="7" name="Picture 43"/>
            <p:cNvPicPr>
              <a:picLocks noChangeAspect="1" noChangeArrowheads="1"/>
            </p:cNvPicPr>
            <p:nvPr/>
          </p:nvPicPr>
          <p:blipFill>
            <a:blip r:embed="rId2"/>
            <a:srcRect/>
            <a:stretch>
              <a:fillRect/>
            </a:stretch>
          </p:blipFill>
          <p:spPr bwMode="auto">
            <a:xfrm>
              <a:off x="13162" y="14712"/>
              <a:ext cx="659937" cy="844562"/>
            </a:xfrm>
            <a:prstGeom prst="rect">
              <a:avLst/>
            </a:prstGeom>
            <a:noFill/>
            <a:ln w="9525">
              <a:noFill/>
              <a:miter lim="800000"/>
              <a:headEnd/>
              <a:tailEnd/>
            </a:ln>
          </p:spPr>
        </p:pic>
        <p:sp>
          <p:nvSpPr>
            <p:cNvPr id="11" name="Text Box 14"/>
            <p:cNvSpPr txBox="1">
              <a:spLocks noChangeArrowheads="1"/>
            </p:cNvSpPr>
            <p:nvPr/>
          </p:nvSpPr>
          <p:spPr bwMode="auto">
            <a:xfrm rot="16198651">
              <a:off x="-2440536" y="3619822"/>
              <a:ext cx="5435715" cy="430886"/>
            </a:xfrm>
            <a:prstGeom prst="rect">
              <a:avLst/>
            </a:prstGeom>
            <a:solidFill>
              <a:srgbClr val="000080"/>
            </a:solidFill>
            <a:ln w="9525">
              <a:noFill/>
              <a:miter lim="800000"/>
              <a:headEnd/>
              <a:tailEnd/>
            </a:ln>
          </p:spPr>
          <p:txBody>
            <a:bodyPr wrap="square">
              <a:spAutoFit/>
            </a:bodyPr>
            <a:lstStyle/>
            <a:p>
              <a:pPr>
                <a:spcBef>
                  <a:spcPct val="50000"/>
                </a:spcBef>
              </a:pPr>
              <a:r>
                <a:rPr lang="en-US" sz="1500" b="1" dirty="0">
                  <a:solidFill>
                    <a:schemeClr val="bg1"/>
                  </a:solidFill>
                  <a:latin typeface="Century Gothic" pitchFamily="34" charset="0"/>
                </a:rPr>
                <a:t>Vishwakarma  Institute  of  Technology</a:t>
              </a:r>
            </a:p>
          </p:txBody>
        </p:sp>
        <p:sp>
          <p:nvSpPr>
            <p:cNvPr id="2" name="Text Box 14">
              <a:extLst>
                <a:ext uri="{FF2B5EF4-FFF2-40B4-BE49-F238E27FC236}">
                  <a16:creationId xmlns:a16="http://schemas.microsoft.com/office/drawing/2014/main" id="{08D90372-4075-403D-BB31-3D2C4B3C58A2}"/>
                </a:ext>
              </a:extLst>
            </p:cNvPr>
            <p:cNvSpPr txBox="1">
              <a:spLocks noChangeArrowheads="1"/>
            </p:cNvSpPr>
            <p:nvPr/>
          </p:nvSpPr>
          <p:spPr bwMode="auto">
            <a:xfrm rot="16200000">
              <a:off x="-2345322" y="3701535"/>
              <a:ext cx="5943600" cy="369331"/>
            </a:xfrm>
            <a:prstGeom prst="rect">
              <a:avLst/>
            </a:prstGeom>
            <a:solidFill>
              <a:srgbClr val="FFFF99"/>
            </a:solidFill>
            <a:ln w="9525">
              <a:solidFill>
                <a:srgbClr val="002060"/>
              </a:solidFill>
              <a:miter lim="800000"/>
              <a:headEnd/>
              <a:tailEnd/>
            </a:ln>
          </p:spPr>
          <p:txBody>
            <a:bodyPr wrap="square">
              <a:spAutoFit/>
            </a:bodyPr>
            <a:lstStyle/>
            <a:p>
              <a:pPr>
                <a:spcBef>
                  <a:spcPct val="50000"/>
                </a:spcBef>
              </a:pPr>
              <a:r>
                <a:rPr lang="en-US" sz="1200" b="1" dirty="0">
                  <a:solidFill>
                    <a:srgbClr val="002060"/>
                  </a:solidFill>
                  <a:latin typeface="Century Gothic" pitchFamily="34" charset="0"/>
                </a:rPr>
                <a:t>FY - Department of Engineering, Sciences and Humanities</a:t>
              </a:r>
            </a:p>
          </p:txBody>
        </p:sp>
      </p:grpSp>
      <p:sp>
        <p:nvSpPr>
          <p:cNvPr id="8" name="Content Placeholder 2"/>
          <p:cNvSpPr txBox="1">
            <a:spLocks/>
          </p:cNvSpPr>
          <p:nvPr/>
        </p:nvSpPr>
        <p:spPr>
          <a:xfrm>
            <a:off x="742950" y="742950"/>
            <a:ext cx="5886450" cy="4171950"/>
          </a:xfrm>
          <a:prstGeom prst="rect">
            <a:avLst/>
          </a:prstGeom>
        </p:spPr>
        <p:txBody>
          <a:bodyPr lIns="68580" tIns="34290" rIns="68580" bIns="34290">
            <a:normAutofit/>
          </a:bodyPr>
          <a:lstStyle/>
          <a:p>
            <a:pPr>
              <a:spcBef>
                <a:spcPts val="450"/>
              </a:spcBef>
              <a:buClr>
                <a:schemeClr val="accent1"/>
              </a:buClr>
              <a:buSzPct val="76000"/>
              <a:defRPr/>
            </a:pPr>
            <a:endParaRPr lang="en-US" sz="1200" dirty="0"/>
          </a:p>
        </p:txBody>
      </p:sp>
      <p:sp>
        <p:nvSpPr>
          <p:cNvPr id="10" name="Rectangle 9"/>
          <p:cNvSpPr/>
          <p:nvPr/>
        </p:nvSpPr>
        <p:spPr>
          <a:xfrm>
            <a:off x="742950" y="685801"/>
            <a:ext cx="5886450" cy="415498"/>
          </a:xfrm>
          <a:prstGeom prst="rect">
            <a:avLst/>
          </a:prstGeom>
        </p:spPr>
        <p:txBody>
          <a:bodyPr wrap="square" lIns="68580" tIns="34290" rIns="68580" bIns="34290">
            <a:spAutoFit/>
          </a:bodyPr>
          <a:lstStyle/>
          <a:p>
            <a:pPr algn="just">
              <a:lnSpc>
                <a:spcPct val="150000"/>
              </a:lnSpc>
            </a:pPr>
            <a:endParaRPr lang="en-US" sz="1500" dirty="0">
              <a:solidFill>
                <a:srgbClr val="C00000"/>
              </a:solidFill>
              <a:latin typeface="Times New Roman" pitchFamily="18" charset="0"/>
              <a:cs typeface="Times New Roman" pitchFamily="18" charset="0"/>
            </a:endParaRPr>
          </a:p>
        </p:txBody>
      </p:sp>
      <p:sp>
        <p:nvSpPr>
          <p:cNvPr id="13" name="TextBox 12"/>
          <p:cNvSpPr txBox="1"/>
          <p:nvPr/>
        </p:nvSpPr>
        <p:spPr>
          <a:xfrm>
            <a:off x="742950" y="685802"/>
            <a:ext cx="5886450" cy="623248"/>
          </a:xfrm>
          <a:prstGeom prst="rect">
            <a:avLst/>
          </a:prstGeom>
          <a:noFill/>
        </p:spPr>
        <p:txBody>
          <a:bodyPr wrap="square" lIns="68580" tIns="34290" rIns="68580" bIns="34290" rtlCol="0">
            <a:spAutoFit/>
          </a:bodyPr>
          <a:lstStyle/>
          <a:p>
            <a:pPr algn="just"/>
            <a:endParaRPr lang="en-US" sz="1800" dirty="0">
              <a:latin typeface="Times New Roman" pitchFamily="18" charset="0"/>
              <a:cs typeface="Times New Roman" pitchFamily="18" charset="0"/>
            </a:endParaRPr>
          </a:p>
          <a:p>
            <a:pPr algn="just"/>
            <a:endParaRPr lang="en-US" sz="1800" dirty="0">
              <a:latin typeface="Times New Roman" pitchFamily="18" charset="0"/>
              <a:cs typeface="Times New Roman" pitchFamily="18" charset="0"/>
            </a:endParaRPr>
          </a:p>
        </p:txBody>
      </p:sp>
      <p:sp>
        <p:nvSpPr>
          <p:cNvPr id="12" name="TextBox 11"/>
          <p:cNvSpPr txBox="1"/>
          <p:nvPr/>
        </p:nvSpPr>
        <p:spPr>
          <a:xfrm>
            <a:off x="800102" y="3257550"/>
            <a:ext cx="5829299" cy="300083"/>
          </a:xfrm>
          <a:prstGeom prst="rect">
            <a:avLst/>
          </a:prstGeom>
          <a:noFill/>
        </p:spPr>
        <p:txBody>
          <a:bodyPr wrap="square" lIns="68580" tIns="34290" rIns="68580" bIns="34290" rtlCol="0">
            <a:spAutoFit/>
          </a:bodyPr>
          <a:lstStyle/>
          <a:p>
            <a:pPr algn="just"/>
            <a:endParaRPr lang="en-US" sz="1500" dirty="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3"/>
          <a:srcRect/>
          <a:stretch>
            <a:fillRect/>
          </a:stretch>
        </p:blipFill>
        <p:spPr bwMode="auto">
          <a:xfrm>
            <a:off x="742950" y="685800"/>
            <a:ext cx="4000500" cy="1900238"/>
          </a:xfrm>
          <a:prstGeom prst="rect">
            <a:avLst/>
          </a:prstGeom>
          <a:noFill/>
          <a:ln w="9525">
            <a:noFill/>
            <a:miter lim="800000"/>
            <a:headEnd/>
            <a:tailEnd/>
          </a:ln>
          <a:effectLst/>
        </p:spPr>
      </p:pic>
      <p:graphicFrame>
        <p:nvGraphicFramePr>
          <p:cNvPr id="16" name="Table 15"/>
          <p:cNvGraphicFramePr>
            <a:graphicFrameLocks noGrp="1"/>
          </p:cNvGraphicFramePr>
          <p:nvPr/>
        </p:nvGraphicFramePr>
        <p:xfrm>
          <a:off x="4686300" y="3028950"/>
          <a:ext cx="1885950" cy="1813560"/>
        </p:xfrm>
        <a:graphic>
          <a:graphicData uri="http://schemas.openxmlformats.org/drawingml/2006/table">
            <a:tbl>
              <a:tblPr firstRow="1" bandRow="1">
                <a:tableStyleId>{5C22544A-7EE6-4342-B048-85BDC9FD1C3A}</a:tableStyleId>
              </a:tblPr>
              <a:tblGrid>
                <a:gridCol w="530423">
                  <a:extLst>
                    <a:ext uri="{9D8B030D-6E8A-4147-A177-3AD203B41FA5}">
                      <a16:colId xmlns:a16="http://schemas.microsoft.com/office/drawing/2014/main" val="20000"/>
                    </a:ext>
                  </a:extLst>
                </a:gridCol>
                <a:gridCol w="353616">
                  <a:extLst>
                    <a:ext uri="{9D8B030D-6E8A-4147-A177-3AD203B41FA5}">
                      <a16:colId xmlns:a16="http://schemas.microsoft.com/office/drawing/2014/main" val="20001"/>
                    </a:ext>
                  </a:extLst>
                </a:gridCol>
                <a:gridCol w="457081">
                  <a:extLst>
                    <a:ext uri="{9D8B030D-6E8A-4147-A177-3AD203B41FA5}">
                      <a16:colId xmlns:a16="http://schemas.microsoft.com/office/drawing/2014/main" val="20002"/>
                    </a:ext>
                  </a:extLst>
                </a:gridCol>
                <a:gridCol w="544830">
                  <a:extLst>
                    <a:ext uri="{9D8B030D-6E8A-4147-A177-3AD203B41FA5}">
                      <a16:colId xmlns:a16="http://schemas.microsoft.com/office/drawing/2014/main" val="20003"/>
                    </a:ext>
                  </a:extLst>
                </a:gridCol>
              </a:tblGrid>
              <a:tr h="685800">
                <a:tc>
                  <a:txBody>
                    <a:bodyPr/>
                    <a:lstStyle/>
                    <a:p>
                      <a:pPr algn="ctr"/>
                      <a:r>
                        <a:rPr lang="en-US" sz="1400" dirty="0">
                          <a:solidFill>
                            <a:schemeClr val="tx1"/>
                          </a:solidFill>
                          <a:latin typeface="Times New Roman" pitchFamily="18" charset="0"/>
                          <a:cs typeface="Times New Roman" pitchFamily="18" charset="0"/>
                        </a:rPr>
                        <a:t>CLK</a:t>
                      </a:r>
                    </a:p>
                  </a:txBody>
                  <a:tcPr marL="68580" marR="68580" marT="34290" marB="34290"/>
                </a:tc>
                <a:tc>
                  <a:txBody>
                    <a:bodyPr/>
                    <a:lstStyle/>
                    <a:p>
                      <a:pPr algn="ctr"/>
                      <a:r>
                        <a:rPr lang="en-US" sz="1400" dirty="0">
                          <a:solidFill>
                            <a:schemeClr val="tx1"/>
                          </a:solidFill>
                          <a:latin typeface="Times New Roman" pitchFamily="18" charset="0"/>
                          <a:cs typeface="Times New Roman" pitchFamily="18" charset="0"/>
                        </a:rPr>
                        <a:t>Q</a:t>
                      </a:r>
                      <a:r>
                        <a:rPr lang="en-US" sz="1400" baseline="-25000" dirty="0">
                          <a:solidFill>
                            <a:schemeClr val="tx1"/>
                          </a:solidFill>
                          <a:latin typeface="Times New Roman" pitchFamily="18" charset="0"/>
                          <a:cs typeface="Times New Roman" pitchFamily="18" charset="0"/>
                        </a:rPr>
                        <a:t>1</a:t>
                      </a:r>
                    </a:p>
                  </a:txBody>
                  <a:tcPr marL="68580" marR="68580" marT="34290" marB="34290"/>
                </a:tc>
                <a:tc>
                  <a:txBody>
                    <a:bodyPr/>
                    <a:lstStyle/>
                    <a:p>
                      <a:pPr algn="ctr"/>
                      <a:r>
                        <a:rPr lang="en-US" sz="1400" dirty="0">
                          <a:solidFill>
                            <a:schemeClr val="tx1"/>
                          </a:solidFill>
                          <a:latin typeface="Times New Roman" pitchFamily="18" charset="0"/>
                          <a:cs typeface="Times New Roman" pitchFamily="18" charset="0"/>
                        </a:rPr>
                        <a:t>Q</a:t>
                      </a:r>
                      <a:r>
                        <a:rPr lang="en-US" sz="1400" baseline="-25000" dirty="0">
                          <a:solidFill>
                            <a:schemeClr val="tx1"/>
                          </a:solidFill>
                          <a:latin typeface="Times New Roman" pitchFamily="18" charset="0"/>
                          <a:cs typeface="Times New Roman" pitchFamily="18" charset="0"/>
                        </a:rPr>
                        <a:t>0</a:t>
                      </a:r>
                    </a:p>
                  </a:txBody>
                  <a:tcPr marL="68580" marR="68580" marT="34290" marB="34290"/>
                </a:tc>
                <a:tc>
                  <a:txBody>
                    <a:bodyPr/>
                    <a:lstStyle/>
                    <a:p>
                      <a:pPr algn="ctr"/>
                      <a:r>
                        <a:rPr lang="en-US" sz="1400" b="1" baseline="-25000" dirty="0">
                          <a:solidFill>
                            <a:schemeClr val="tx1"/>
                          </a:solidFill>
                          <a:latin typeface="Times New Roman" pitchFamily="18" charset="0"/>
                          <a:cs typeface="Times New Roman" pitchFamily="18" charset="0"/>
                        </a:rPr>
                        <a:t>Decimal  </a:t>
                      </a:r>
                      <a:r>
                        <a:rPr lang="en-US" sz="1400" b="1" baseline="-25000" dirty="0" err="1">
                          <a:solidFill>
                            <a:schemeClr val="tx1"/>
                          </a:solidFill>
                          <a:latin typeface="Times New Roman" pitchFamily="18" charset="0"/>
                          <a:cs typeface="Times New Roman" pitchFamily="18" charset="0"/>
                        </a:rPr>
                        <a:t>Equa</a:t>
                      </a:r>
                      <a:endParaRPr lang="en-US" sz="1400" b="1" baseline="-25000" dirty="0">
                        <a:solidFill>
                          <a:schemeClr val="tx1"/>
                        </a:solidFill>
                        <a:latin typeface="Times New Roman" pitchFamily="18" charset="0"/>
                        <a:cs typeface="Times New Roman" pitchFamily="18" charset="0"/>
                      </a:endParaRPr>
                    </a:p>
                  </a:txBody>
                  <a:tcPr marL="68580" marR="68580" marT="34290" marB="34290"/>
                </a:tc>
                <a:extLst>
                  <a:ext uri="{0D108BD9-81ED-4DB2-BD59-A6C34878D82A}">
                    <a16:rowId xmlns:a16="http://schemas.microsoft.com/office/drawing/2014/main" val="10000"/>
                  </a:ext>
                </a:extLst>
              </a:tr>
              <a:tr h="274320">
                <a:tc>
                  <a:txBody>
                    <a:bodyPr/>
                    <a:lstStyle/>
                    <a:p>
                      <a:pPr algn="ctr"/>
                      <a:r>
                        <a:rPr lang="en-US" sz="1400" dirty="0">
                          <a:solidFill>
                            <a:schemeClr val="tx1"/>
                          </a:solidFill>
                          <a:latin typeface="Times New Roman" pitchFamily="18" charset="0"/>
                          <a:cs typeface="Times New Roman" pitchFamily="18" charset="0"/>
                        </a:rPr>
                        <a:t>0</a:t>
                      </a:r>
                    </a:p>
                  </a:txBody>
                  <a:tcPr marL="68580" marR="68580" marT="34290" marB="34290"/>
                </a:tc>
                <a:tc>
                  <a:txBody>
                    <a:bodyPr/>
                    <a:lstStyle/>
                    <a:p>
                      <a:pPr algn="ctr"/>
                      <a:r>
                        <a:rPr lang="en-US" sz="1400" dirty="0">
                          <a:solidFill>
                            <a:schemeClr val="tx1"/>
                          </a:solidFill>
                          <a:latin typeface="Times New Roman" pitchFamily="18" charset="0"/>
                          <a:cs typeface="Times New Roman" pitchFamily="18" charset="0"/>
                        </a:rPr>
                        <a:t>0</a:t>
                      </a:r>
                    </a:p>
                  </a:txBody>
                  <a:tcPr marL="68580" marR="68580" marT="34290" marB="34290"/>
                </a:tc>
                <a:tc>
                  <a:txBody>
                    <a:bodyPr/>
                    <a:lstStyle/>
                    <a:p>
                      <a:pPr algn="ctr"/>
                      <a:r>
                        <a:rPr lang="en-US" sz="1400" dirty="0">
                          <a:solidFill>
                            <a:schemeClr val="tx1"/>
                          </a:solidFill>
                          <a:latin typeface="Times New Roman" pitchFamily="18" charset="0"/>
                          <a:cs typeface="Times New Roman" pitchFamily="18" charset="0"/>
                        </a:rPr>
                        <a:t>0</a:t>
                      </a:r>
                    </a:p>
                  </a:txBody>
                  <a:tcPr marL="68580" marR="68580" marT="34290" marB="34290"/>
                </a:tc>
                <a:tc>
                  <a:txBody>
                    <a:bodyPr/>
                    <a:lstStyle/>
                    <a:p>
                      <a:pPr algn="ctr"/>
                      <a:r>
                        <a:rPr lang="en-US" sz="1400" dirty="0">
                          <a:solidFill>
                            <a:schemeClr val="tx1"/>
                          </a:solidFill>
                          <a:latin typeface="Times New Roman" pitchFamily="18" charset="0"/>
                          <a:cs typeface="Times New Roman" pitchFamily="18" charset="0"/>
                        </a:rPr>
                        <a:t>0</a:t>
                      </a:r>
                    </a:p>
                  </a:txBody>
                  <a:tcPr marL="68580" marR="68580" marT="34290" marB="34290"/>
                </a:tc>
                <a:extLst>
                  <a:ext uri="{0D108BD9-81ED-4DB2-BD59-A6C34878D82A}">
                    <a16:rowId xmlns:a16="http://schemas.microsoft.com/office/drawing/2014/main" val="10001"/>
                  </a:ext>
                </a:extLst>
              </a:tr>
              <a:tr h="274320">
                <a:tc>
                  <a:txBody>
                    <a:bodyPr/>
                    <a:lstStyle/>
                    <a:p>
                      <a:pPr algn="ctr"/>
                      <a:r>
                        <a:rPr lang="en-US" sz="1400" dirty="0">
                          <a:solidFill>
                            <a:schemeClr val="tx1"/>
                          </a:solidFill>
                          <a:latin typeface="Times New Roman" pitchFamily="18" charset="0"/>
                          <a:cs typeface="Times New Roman" pitchFamily="18" charset="0"/>
                        </a:rPr>
                        <a:t>1</a:t>
                      </a:r>
                    </a:p>
                  </a:txBody>
                  <a:tcPr marL="68580" marR="68580" marT="34290" marB="34290"/>
                </a:tc>
                <a:tc>
                  <a:txBody>
                    <a:bodyPr/>
                    <a:lstStyle/>
                    <a:p>
                      <a:pPr algn="ctr"/>
                      <a:r>
                        <a:rPr lang="en-US" sz="1400" dirty="0">
                          <a:solidFill>
                            <a:schemeClr val="tx1"/>
                          </a:solidFill>
                          <a:latin typeface="Times New Roman" pitchFamily="18" charset="0"/>
                          <a:cs typeface="Times New Roman" pitchFamily="18" charset="0"/>
                        </a:rPr>
                        <a:t>0</a:t>
                      </a:r>
                    </a:p>
                  </a:txBody>
                  <a:tcPr marL="68580" marR="68580" marT="34290" marB="34290"/>
                </a:tc>
                <a:tc>
                  <a:txBody>
                    <a:bodyPr/>
                    <a:lstStyle/>
                    <a:p>
                      <a:pPr algn="ctr"/>
                      <a:r>
                        <a:rPr lang="en-US" sz="1400" dirty="0">
                          <a:solidFill>
                            <a:schemeClr val="tx1"/>
                          </a:solidFill>
                          <a:latin typeface="Times New Roman" pitchFamily="18" charset="0"/>
                          <a:cs typeface="Times New Roman" pitchFamily="18" charset="0"/>
                        </a:rPr>
                        <a:t>1</a:t>
                      </a:r>
                    </a:p>
                  </a:txBody>
                  <a:tcPr marL="68580" marR="68580" marT="34290" marB="34290"/>
                </a:tc>
                <a:tc>
                  <a:txBody>
                    <a:bodyPr/>
                    <a:lstStyle/>
                    <a:p>
                      <a:pPr algn="ctr"/>
                      <a:r>
                        <a:rPr lang="en-US" sz="1400" dirty="0">
                          <a:solidFill>
                            <a:schemeClr val="tx1"/>
                          </a:solidFill>
                          <a:latin typeface="Times New Roman" pitchFamily="18" charset="0"/>
                          <a:cs typeface="Times New Roman" pitchFamily="18" charset="0"/>
                        </a:rPr>
                        <a:t>1</a:t>
                      </a:r>
                    </a:p>
                  </a:txBody>
                  <a:tcPr marL="68580" marR="68580" marT="34290" marB="34290"/>
                </a:tc>
                <a:extLst>
                  <a:ext uri="{0D108BD9-81ED-4DB2-BD59-A6C34878D82A}">
                    <a16:rowId xmlns:a16="http://schemas.microsoft.com/office/drawing/2014/main" val="10002"/>
                  </a:ext>
                </a:extLst>
              </a:tr>
              <a:tr h="274320">
                <a:tc>
                  <a:txBody>
                    <a:bodyPr/>
                    <a:lstStyle/>
                    <a:p>
                      <a:pPr algn="ctr"/>
                      <a:r>
                        <a:rPr lang="en-US" sz="1400" dirty="0">
                          <a:solidFill>
                            <a:schemeClr val="tx1"/>
                          </a:solidFill>
                          <a:latin typeface="Times New Roman" pitchFamily="18" charset="0"/>
                          <a:cs typeface="Times New Roman" pitchFamily="18" charset="0"/>
                        </a:rPr>
                        <a:t>2</a:t>
                      </a:r>
                    </a:p>
                  </a:txBody>
                  <a:tcPr marL="68580" marR="68580" marT="34290" marB="34290"/>
                </a:tc>
                <a:tc>
                  <a:txBody>
                    <a:bodyPr/>
                    <a:lstStyle/>
                    <a:p>
                      <a:pPr algn="ctr"/>
                      <a:r>
                        <a:rPr lang="en-US" sz="1400" dirty="0">
                          <a:solidFill>
                            <a:schemeClr val="tx1"/>
                          </a:solidFill>
                          <a:latin typeface="Times New Roman" pitchFamily="18" charset="0"/>
                          <a:cs typeface="Times New Roman" pitchFamily="18" charset="0"/>
                        </a:rPr>
                        <a:t>1</a:t>
                      </a:r>
                    </a:p>
                  </a:txBody>
                  <a:tcPr marL="68580" marR="68580" marT="34290" marB="34290"/>
                </a:tc>
                <a:tc>
                  <a:txBody>
                    <a:bodyPr/>
                    <a:lstStyle/>
                    <a:p>
                      <a:pPr algn="ctr"/>
                      <a:r>
                        <a:rPr lang="en-US" sz="1400" dirty="0">
                          <a:solidFill>
                            <a:schemeClr val="tx1"/>
                          </a:solidFill>
                          <a:latin typeface="Times New Roman" pitchFamily="18" charset="0"/>
                          <a:cs typeface="Times New Roman" pitchFamily="18" charset="0"/>
                        </a:rPr>
                        <a:t>0</a:t>
                      </a:r>
                    </a:p>
                  </a:txBody>
                  <a:tcPr marL="68580" marR="68580" marT="34290" marB="34290"/>
                </a:tc>
                <a:tc>
                  <a:txBody>
                    <a:bodyPr/>
                    <a:lstStyle/>
                    <a:p>
                      <a:pPr algn="ctr"/>
                      <a:r>
                        <a:rPr lang="en-US" sz="1400" dirty="0">
                          <a:solidFill>
                            <a:schemeClr val="tx1"/>
                          </a:solidFill>
                          <a:latin typeface="Times New Roman" pitchFamily="18" charset="0"/>
                          <a:cs typeface="Times New Roman" pitchFamily="18" charset="0"/>
                        </a:rPr>
                        <a:t>2</a:t>
                      </a:r>
                    </a:p>
                  </a:txBody>
                  <a:tcPr marL="68580" marR="68580" marT="34290" marB="34290"/>
                </a:tc>
                <a:extLst>
                  <a:ext uri="{0D108BD9-81ED-4DB2-BD59-A6C34878D82A}">
                    <a16:rowId xmlns:a16="http://schemas.microsoft.com/office/drawing/2014/main" val="10003"/>
                  </a:ext>
                </a:extLst>
              </a:tr>
              <a:tr h="274320">
                <a:tc>
                  <a:txBody>
                    <a:bodyPr/>
                    <a:lstStyle/>
                    <a:p>
                      <a:pPr algn="ctr"/>
                      <a:r>
                        <a:rPr lang="en-US" sz="1400" dirty="0">
                          <a:solidFill>
                            <a:schemeClr val="tx1"/>
                          </a:solidFill>
                          <a:latin typeface="Times New Roman" pitchFamily="18" charset="0"/>
                          <a:cs typeface="Times New Roman" pitchFamily="18" charset="0"/>
                        </a:rPr>
                        <a:t>3</a:t>
                      </a:r>
                    </a:p>
                  </a:txBody>
                  <a:tcPr marL="68580" marR="68580" marT="34290" marB="34290"/>
                </a:tc>
                <a:tc>
                  <a:txBody>
                    <a:bodyPr/>
                    <a:lstStyle/>
                    <a:p>
                      <a:pPr algn="ctr"/>
                      <a:r>
                        <a:rPr lang="en-US" sz="1400" dirty="0">
                          <a:solidFill>
                            <a:schemeClr val="tx1"/>
                          </a:solidFill>
                          <a:latin typeface="Times New Roman" pitchFamily="18" charset="0"/>
                          <a:cs typeface="Times New Roman" pitchFamily="18" charset="0"/>
                        </a:rPr>
                        <a:t>1</a:t>
                      </a:r>
                    </a:p>
                  </a:txBody>
                  <a:tcPr marL="68580" marR="68580" marT="34290" marB="34290"/>
                </a:tc>
                <a:tc>
                  <a:txBody>
                    <a:bodyPr/>
                    <a:lstStyle/>
                    <a:p>
                      <a:pPr algn="ctr"/>
                      <a:r>
                        <a:rPr lang="en-US" sz="1400" dirty="0">
                          <a:solidFill>
                            <a:schemeClr val="tx1"/>
                          </a:solidFill>
                          <a:latin typeface="Times New Roman" pitchFamily="18" charset="0"/>
                          <a:cs typeface="Times New Roman" pitchFamily="18" charset="0"/>
                        </a:rPr>
                        <a:t>1</a:t>
                      </a:r>
                    </a:p>
                  </a:txBody>
                  <a:tcPr marL="68580" marR="68580" marT="34290" marB="34290"/>
                </a:tc>
                <a:tc>
                  <a:txBody>
                    <a:bodyPr/>
                    <a:lstStyle/>
                    <a:p>
                      <a:pPr algn="ctr"/>
                      <a:r>
                        <a:rPr lang="en-US" sz="1400" dirty="0">
                          <a:solidFill>
                            <a:schemeClr val="tx1"/>
                          </a:solidFill>
                          <a:latin typeface="Times New Roman" pitchFamily="18" charset="0"/>
                          <a:cs typeface="Times New Roman" pitchFamily="18" charset="0"/>
                        </a:rPr>
                        <a:t>3</a:t>
                      </a:r>
                    </a:p>
                  </a:txBody>
                  <a:tcPr marL="68580" marR="68580" marT="34290" marB="34290"/>
                </a:tc>
                <a:extLst>
                  <a:ext uri="{0D108BD9-81ED-4DB2-BD59-A6C34878D82A}">
                    <a16:rowId xmlns:a16="http://schemas.microsoft.com/office/drawing/2014/main" val="10004"/>
                  </a:ext>
                </a:extLst>
              </a:tr>
            </a:tbl>
          </a:graphicData>
        </a:graphic>
      </p:graphicFrame>
      <p:pic>
        <p:nvPicPr>
          <p:cNvPr id="1028" name="Picture 4"/>
          <p:cNvPicPr>
            <a:picLocks noChangeAspect="1" noChangeArrowheads="1"/>
          </p:cNvPicPr>
          <p:nvPr/>
        </p:nvPicPr>
        <p:blipFill>
          <a:blip r:embed="rId4"/>
          <a:srcRect/>
          <a:stretch>
            <a:fillRect/>
          </a:stretch>
        </p:blipFill>
        <p:spPr bwMode="auto">
          <a:xfrm>
            <a:off x="685800" y="2686050"/>
            <a:ext cx="3886200" cy="2071688"/>
          </a:xfrm>
          <a:prstGeom prst="rect">
            <a:avLst/>
          </a:prstGeom>
          <a:noFill/>
          <a:ln w="9525">
            <a:noFill/>
            <a:miter lim="800000"/>
            <a:headEnd/>
            <a:tailEnd/>
          </a:ln>
          <a:effectLst/>
        </p:spPr>
      </p:pic>
      <p:sp>
        <p:nvSpPr>
          <p:cNvPr id="18" name="TextBox 17"/>
          <p:cNvSpPr txBox="1"/>
          <p:nvPr/>
        </p:nvSpPr>
        <p:spPr>
          <a:xfrm>
            <a:off x="2232388" y="2743200"/>
            <a:ext cx="228268" cy="284693"/>
          </a:xfrm>
          <a:prstGeom prst="rect">
            <a:avLst/>
          </a:prstGeom>
          <a:noFill/>
        </p:spPr>
        <p:txBody>
          <a:bodyPr wrap="none" lIns="68580" tIns="34290" rIns="68580" bIns="34290" rtlCol="0">
            <a:spAutoFit/>
          </a:bodyPr>
          <a:lstStyle/>
          <a:p>
            <a:r>
              <a:rPr lang="en-US" dirty="0">
                <a:latin typeface="Times New Roman" pitchFamily="18" charset="0"/>
                <a:cs typeface="Times New Roman" pitchFamily="18" charset="0"/>
              </a:rPr>
              <a:t>0</a:t>
            </a:r>
          </a:p>
        </p:txBody>
      </p:sp>
      <p:sp>
        <p:nvSpPr>
          <p:cNvPr id="19" name="TextBox 18"/>
          <p:cNvSpPr txBox="1"/>
          <p:nvPr/>
        </p:nvSpPr>
        <p:spPr>
          <a:xfrm>
            <a:off x="2746738" y="2743200"/>
            <a:ext cx="228268" cy="284693"/>
          </a:xfrm>
          <a:prstGeom prst="rect">
            <a:avLst/>
          </a:prstGeom>
          <a:noFill/>
        </p:spPr>
        <p:txBody>
          <a:bodyPr wrap="none" lIns="68580" tIns="34290" rIns="68580" bIns="34290" rtlCol="0">
            <a:spAutoFit/>
          </a:bodyPr>
          <a:lstStyle/>
          <a:p>
            <a:r>
              <a:rPr lang="en-US" dirty="0">
                <a:latin typeface="Times New Roman" pitchFamily="18" charset="0"/>
                <a:cs typeface="Times New Roman" pitchFamily="18" charset="0"/>
              </a:rPr>
              <a:t>1</a:t>
            </a:r>
          </a:p>
        </p:txBody>
      </p:sp>
      <p:sp>
        <p:nvSpPr>
          <p:cNvPr id="20" name="TextBox 19"/>
          <p:cNvSpPr txBox="1"/>
          <p:nvPr/>
        </p:nvSpPr>
        <p:spPr>
          <a:xfrm>
            <a:off x="3261088" y="2743200"/>
            <a:ext cx="228268" cy="284693"/>
          </a:xfrm>
          <a:prstGeom prst="rect">
            <a:avLst/>
          </a:prstGeom>
          <a:noFill/>
        </p:spPr>
        <p:txBody>
          <a:bodyPr wrap="none" lIns="68580" tIns="34290" rIns="68580" bIns="34290" rtlCol="0">
            <a:spAutoFit/>
          </a:bodyPr>
          <a:lstStyle/>
          <a:p>
            <a:r>
              <a:rPr lang="en-US" dirty="0">
                <a:latin typeface="Times New Roman" pitchFamily="18" charset="0"/>
                <a:cs typeface="Times New Roman" pitchFamily="18" charset="0"/>
              </a:rPr>
              <a:t>2</a:t>
            </a:r>
          </a:p>
        </p:txBody>
      </p:sp>
      <p:sp>
        <p:nvSpPr>
          <p:cNvPr id="21" name="TextBox 20"/>
          <p:cNvSpPr txBox="1"/>
          <p:nvPr/>
        </p:nvSpPr>
        <p:spPr>
          <a:xfrm>
            <a:off x="3775438" y="2743200"/>
            <a:ext cx="228268" cy="284693"/>
          </a:xfrm>
          <a:prstGeom prst="rect">
            <a:avLst/>
          </a:prstGeom>
          <a:noFill/>
        </p:spPr>
        <p:txBody>
          <a:bodyPr wrap="none" lIns="68580" tIns="34290" rIns="68580" bIns="34290" rtlCol="0">
            <a:spAutoFit/>
          </a:bodyPr>
          <a:lstStyle/>
          <a:p>
            <a:r>
              <a:rPr lang="en-US" dirty="0">
                <a:latin typeface="Times New Roman" pitchFamily="18" charset="0"/>
                <a:cs typeface="Times New Roman" pitchFamily="18" charset="0"/>
              </a:rPr>
              <a:t>3</a:t>
            </a:r>
          </a:p>
        </p:txBody>
      </p:sp>
      <p:sp>
        <p:nvSpPr>
          <p:cNvPr id="22" name="TextBox 21"/>
          <p:cNvSpPr txBox="1"/>
          <p:nvPr/>
        </p:nvSpPr>
        <p:spPr>
          <a:xfrm>
            <a:off x="4289788" y="2743200"/>
            <a:ext cx="228268" cy="284693"/>
          </a:xfrm>
          <a:prstGeom prst="rect">
            <a:avLst/>
          </a:prstGeom>
          <a:noFill/>
        </p:spPr>
        <p:txBody>
          <a:bodyPr wrap="none" lIns="68580" tIns="34290" rIns="68580" bIns="34290" rtlCol="0">
            <a:spAutoFit/>
          </a:bodyPr>
          <a:lstStyle/>
          <a:p>
            <a:r>
              <a:rPr lang="en-US" dirty="0">
                <a:latin typeface="Times New Roman" pitchFamily="18" charset="0"/>
                <a:cs typeface="Times New Roman" pitchFamily="18" charset="0"/>
              </a:rPr>
              <a:t>4</a:t>
            </a:r>
          </a:p>
        </p:txBody>
      </p:sp>
      <p:sp>
        <p:nvSpPr>
          <p:cNvPr id="23" name="TextBox 22"/>
          <p:cNvSpPr txBox="1"/>
          <p:nvPr/>
        </p:nvSpPr>
        <p:spPr>
          <a:xfrm>
            <a:off x="2171700" y="3829050"/>
            <a:ext cx="228268" cy="284693"/>
          </a:xfrm>
          <a:prstGeom prst="rect">
            <a:avLst/>
          </a:prstGeom>
          <a:noFill/>
        </p:spPr>
        <p:txBody>
          <a:bodyPr wrap="none" lIns="68580" tIns="34290" rIns="68580" bIns="34290" rtlCol="0">
            <a:spAutoFit/>
          </a:bodyPr>
          <a:lstStyle/>
          <a:p>
            <a:r>
              <a:rPr lang="en-US" dirty="0">
                <a:latin typeface="Times New Roman" pitchFamily="18" charset="0"/>
                <a:cs typeface="Times New Roman" pitchFamily="18" charset="0"/>
              </a:rPr>
              <a:t>0</a:t>
            </a:r>
          </a:p>
        </p:txBody>
      </p:sp>
      <p:sp>
        <p:nvSpPr>
          <p:cNvPr id="24" name="TextBox 23"/>
          <p:cNvSpPr txBox="1"/>
          <p:nvPr/>
        </p:nvSpPr>
        <p:spPr>
          <a:xfrm>
            <a:off x="2171700" y="4343400"/>
            <a:ext cx="228268" cy="284693"/>
          </a:xfrm>
          <a:prstGeom prst="rect">
            <a:avLst/>
          </a:prstGeom>
          <a:noFill/>
        </p:spPr>
        <p:txBody>
          <a:bodyPr wrap="none" lIns="68580" tIns="34290" rIns="68580" bIns="34290" rtlCol="0">
            <a:spAutoFit/>
          </a:bodyPr>
          <a:lstStyle/>
          <a:p>
            <a:r>
              <a:rPr lang="en-US" dirty="0">
                <a:latin typeface="Times New Roman" pitchFamily="18" charset="0"/>
                <a:cs typeface="Times New Roman" pitchFamily="18" charset="0"/>
              </a:rPr>
              <a:t>0</a:t>
            </a:r>
          </a:p>
        </p:txBody>
      </p:sp>
      <p:sp>
        <p:nvSpPr>
          <p:cNvPr id="25" name="TextBox 24"/>
          <p:cNvSpPr txBox="1"/>
          <p:nvPr/>
        </p:nvSpPr>
        <p:spPr>
          <a:xfrm>
            <a:off x="2689588" y="3600450"/>
            <a:ext cx="228268" cy="284693"/>
          </a:xfrm>
          <a:prstGeom prst="rect">
            <a:avLst/>
          </a:prstGeom>
          <a:noFill/>
        </p:spPr>
        <p:txBody>
          <a:bodyPr wrap="none" lIns="68580" tIns="34290" rIns="68580" bIns="34290" rtlCol="0">
            <a:spAutoFit/>
          </a:bodyPr>
          <a:lstStyle/>
          <a:p>
            <a:r>
              <a:rPr lang="en-US" dirty="0">
                <a:latin typeface="Times New Roman" pitchFamily="18" charset="0"/>
                <a:cs typeface="Times New Roman" pitchFamily="18" charset="0"/>
              </a:rPr>
              <a:t>1</a:t>
            </a:r>
          </a:p>
        </p:txBody>
      </p:sp>
      <p:sp>
        <p:nvSpPr>
          <p:cNvPr id="26" name="TextBox 25"/>
          <p:cNvSpPr txBox="1"/>
          <p:nvPr/>
        </p:nvSpPr>
        <p:spPr>
          <a:xfrm>
            <a:off x="3143250" y="3714750"/>
            <a:ext cx="228268" cy="284693"/>
          </a:xfrm>
          <a:prstGeom prst="rect">
            <a:avLst/>
          </a:prstGeom>
          <a:noFill/>
        </p:spPr>
        <p:txBody>
          <a:bodyPr wrap="none" lIns="68580" tIns="34290" rIns="68580" bIns="34290" rtlCol="0">
            <a:spAutoFit/>
          </a:bodyPr>
          <a:lstStyle/>
          <a:p>
            <a:r>
              <a:rPr lang="en-US" dirty="0">
                <a:latin typeface="Times New Roman" pitchFamily="18" charset="0"/>
                <a:cs typeface="Times New Roman" pitchFamily="18" charset="0"/>
              </a:rPr>
              <a:t>0</a:t>
            </a:r>
          </a:p>
        </p:txBody>
      </p:sp>
      <p:sp>
        <p:nvSpPr>
          <p:cNvPr id="27" name="TextBox 26"/>
          <p:cNvSpPr txBox="1"/>
          <p:nvPr/>
        </p:nvSpPr>
        <p:spPr>
          <a:xfrm>
            <a:off x="2686050" y="4400550"/>
            <a:ext cx="228268" cy="284693"/>
          </a:xfrm>
          <a:prstGeom prst="rect">
            <a:avLst/>
          </a:prstGeom>
          <a:noFill/>
        </p:spPr>
        <p:txBody>
          <a:bodyPr wrap="none" lIns="68580" tIns="34290" rIns="68580" bIns="34290" rtlCol="0">
            <a:spAutoFit/>
          </a:bodyPr>
          <a:lstStyle/>
          <a:p>
            <a:r>
              <a:rPr lang="en-US" dirty="0">
                <a:latin typeface="Times New Roman" pitchFamily="18" charset="0"/>
                <a:cs typeface="Times New Roman" pitchFamily="18" charset="0"/>
              </a:rPr>
              <a:t>0</a:t>
            </a:r>
          </a:p>
        </p:txBody>
      </p:sp>
      <p:sp>
        <p:nvSpPr>
          <p:cNvPr id="28" name="TextBox 27"/>
          <p:cNvSpPr txBox="1"/>
          <p:nvPr/>
        </p:nvSpPr>
        <p:spPr>
          <a:xfrm>
            <a:off x="3143250" y="4286250"/>
            <a:ext cx="228268" cy="284693"/>
          </a:xfrm>
          <a:prstGeom prst="rect">
            <a:avLst/>
          </a:prstGeom>
          <a:noFill/>
        </p:spPr>
        <p:txBody>
          <a:bodyPr wrap="none" lIns="68580" tIns="34290" rIns="68580" bIns="34290" rtlCol="0">
            <a:spAutoFit/>
          </a:bodyPr>
          <a:lstStyle/>
          <a:p>
            <a:r>
              <a:rPr lang="en-US" dirty="0">
                <a:latin typeface="Times New Roman" pitchFamily="18" charset="0"/>
                <a:cs typeface="Times New Roman" pitchFamily="18" charset="0"/>
              </a:rPr>
              <a:t>1</a:t>
            </a:r>
          </a:p>
        </p:txBody>
      </p:sp>
      <p:sp>
        <p:nvSpPr>
          <p:cNvPr id="29" name="TextBox 28"/>
          <p:cNvSpPr txBox="1"/>
          <p:nvPr/>
        </p:nvSpPr>
        <p:spPr>
          <a:xfrm>
            <a:off x="3718288" y="3600450"/>
            <a:ext cx="228268" cy="284693"/>
          </a:xfrm>
          <a:prstGeom prst="rect">
            <a:avLst/>
          </a:prstGeom>
          <a:noFill/>
        </p:spPr>
        <p:txBody>
          <a:bodyPr wrap="none" lIns="68580" tIns="34290" rIns="68580" bIns="34290" rtlCol="0">
            <a:spAutoFit/>
          </a:bodyPr>
          <a:lstStyle/>
          <a:p>
            <a:r>
              <a:rPr lang="en-US" dirty="0">
                <a:latin typeface="Times New Roman" pitchFamily="18" charset="0"/>
                <a:cs typeface="Times New Roman" pitchFamily="18" charset="0"/>
              </a:rPr>
              <a:t>1</a:t>
            </a:r>
          </a:p>
        </p:txBody>
      </p:sp>
      <p:sp>
        <p:nvSpPr>
          <p:cNvPr id="30" name="TextBox 29"/>
          <p:cNvSpPr txBox="1"/>
          <p:nvPr/>
        </p:nvSpPr>
        <p:spPr>
          <a:xfrm>
            <a:off x="3714750" y="4286250"/>
            <a:ext cx="228268" cy="284693"/>
          </a:xfrm>
          <a:prstGeom prst="rect">
            <a:avLst/>
          </a:prstGeom>
          <a:noFill/>
        </p:spPr>
        <p:txBody>
          <a:bodyPr wrap="none" lIns="68580" tIns="34290" rIns="68580" bIns="34290" rtlCol="0">
            <a:spAutoFit/>
          </a:bodyPr>
          <a:lstStyle/>
          <a:p>
            <a:r>
              <a:rPr lang="en-US" dirty="0">
                <a:latin typeface="Times New Roman" pitchFamily="18" charset="0"/>
                <a:cs typeface="Times New Roman" pitchFamily="18" charset="0"/>
              </a:rPr>
              <a:t>1</a:t>
            </a:r>
          </a:p>
        </p:txBody>
      </p:sp>
      <p:sp>
        <p:nvSpPr>
          <p:cNvPr id="31" name="TextBox 30"/>
          <p:cNvSpPr txBox="1"/>
          <p:nvPr/>
        </p:nvSpPr>
        <p:spPr>
          <a:xfrm>
            <a:off x="4800601" y="971551"/>
            <a:ext cx="1771650" cy="1454244"/>
          </a:xfrm>
          <a:prstGeom prst="rect">
            <a:avLst/>
          </a:prstGeom>
          <a:noFill/>
        </p:spPr>
        <p:txBody>
          <a:bodyPr wrap="square" lIns="68580" tIns="34290" rIns="68580" bIns="34290" rtlCol="0">
            <a:spAutoFit/>
          </a:bodyPr>
          <a:lstStyle/>
          <a:p>
            <a:r>
              <a:rPr lang="en-US" sz="1500" dirty="0">
                <a:latin typeface="Times New Roman" pitchFamily="18" charset="0"/>
                <a:cs typeface="Times New Roman" pitchFamily="18" charset="0"/>
              </a:rPr>
              <a:t>Total 4 states , </a:t>
            </a:r>
            <a:r>
              <a:rPr lang="en-US" sz="1500" dirty="0" err="1">
                <a:latin typeface="Times New Roman" pitchFamily="18" charset="0"/>
                <a:cs typeface="Times New Roman" pitchFamily="18" charset="0"/>
              </a:rPr>
              <a:t>i.e</a:t>
            </a:r>
            <a:r>
              <a:rPr lang="en-US" sz="1500" dirty="0">
                <a:latin typeface="Times New Roman" pitchFamily="18" charset="0"/>
                <a:cs typeface="Times New Roman" pitchFamily="18" charset="0"/>
              </a:rPr>
              <a:t> 2</a:t>
            </a:r>
            <a:r>
              <a:rPr lang="en-US" sz="1500" baseline="50000" dirty="0">
                <a:latin typeface="Times New Roman" pitchFamily="18" charset="0"/>
                <a:cs typeface="Times New Roman" pitchFamily="18" charset="0"/>
              </a:rPr>
              <a:t>n</a:t>
            </a:r>
            <a:r>
              <a:rPr lang="en-US" sz="1500" dirty="0">
                <a:latin typeface="Times New Roman" pitchFamily="18" charset="0"/>
                <a:cs typeface="Times New Roman" pitchFamily="18" charset="0"/>
              </a:rPr>
              <a:t> , 2</a:t>
            </a:r>
            <a:r>
              <a:rPr lang="en-US" sz="1500" baseline="50000" dirty="0">
                <a:latin typeface="Times New Roman" pitchFamily="18" charset="0"/>
                <a:cs typeface="Times New Roman" pitchFamily="18" charset="0"/>
              </a:rPr>
              <a:t>2</a:t>
            </a:r>
            <a:r>
              <a:rPr lang="en-US" sz="1500" dirty="0">
                <a:latin typeface="Times New Roman" pitchFamily="18" charset="0"/>
                <a:cs typeface="Times New Roman" pitchFamily="18" charset="0"/>
              </a:rPr>
              <a:t> = 4   where n = Total number of flip-flop</a:t>
            </a:r>
          </a:p>
          <a:p>
            <a:r>
              <a:rPr lang="en-US" sz="1500" dirty="0">
                <a:latin typeface="Times New Roman" pitchFamily="18" charset="0"/>
                <a:cs typeface="Times New Roman" pitchFamily="18" charset="0"/>
              </a:rPr>
              <a:t>Maximum count = 2</a:t>
            </a:r>
            <a:r>
              <a:rPr lang="en-US" sz="1500" baseline="50000" dirty="0">
                <a:latin typeface="Times New Roman" pitchFamily="18" charset="0"/>
                <a:cs typeface="Times New Roman" pitchFamily="18" charset="0"/>
              </a:rPr>
              <a:t>n</a:t>
            </a:r>
            <a:r>
              <a:rPr lang="en-US" sz="1500" dirty="0">
                <a:latin typeface="Times New Roman" pitchFamily="18" charset="0"/>
                <a:cs typeface="Times New Roman" pitchFamily="18" charset="0"/>
              </a:rPr>
              <a:t>-1 = 3</a:t>
            </a:r>
          </a:p>
        </p:txBody>
      </p:sp>
    </p:spTree>
    <p:extLst>
      <p:ext uri="{BB962C8B-B14F-4D97-AF65-F5344CB8AC3E}">
        <p14:creationId xmlns:p14="http://schemas.microsoft.com/office/powerpoint/2010/main" val="964319631"/>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nodePh="1">
                                  <p:stCondLst>
                                    <p:cond delay="0"/>
                                  </p:stCondLst>
                                  <p:endCondLst>
                                    <p:cond evt="begin" delay="0">
                                      <p:tn val="11"/>
                                    </p:cond>
                                  </p:end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2000"/>
                                        <p:tgtEl>
                                          <p:spTgt spid="10">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2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xEl>
                                              <p:pRg st="0" end="0"/>
                                            </p:txEl>
                                          </p:spTgt>
                                        </p:tgtEl>
                                        <p:attrNameLst>
                                          <p:attrName>style.visibility</p:attrName>
                                        </p:attrNameLst>
                                      </p:cBhvr>
                                      <p:to>
                                        <p:strVal val="visible"/>
                                      </p:to>
                                    </p:set>
                                    <p:animEffect transition="in" filter="fade">
                                      <p:cBhvr>
                                        <p:cTn id="22" dur="2000"/>
                                        <p:tgtEl>
                                          <p:spTgt spid="1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xEl>
                                              <p:pRg st="0" end="0"/>
                                            </p:txEl>
                                          </p:spTgt>
                                        </p:tgtEl>
                                        <p:attrNameLst>
                                          <p:attrName>style.visibility</p:attrName>
                                        </p:attrNameLst>
                                      </p:cBhvr>
                                      <p:to>
                                        <p:strVal val="visible"/>
                                      </p:to>
                                    </p:set>
                                    <p:animEffect transition="in" filter="fade">
                                      <p:cBhvr>
                                        <p:cTn id="27" dur="2000"/>
                                        <p:tgtEl>
                                          <p:spTgt spid="19">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
                                            <p:txEl>
                                              <p:pRg st="0" end="0"/>
                                            </p:txEl>
                                          </p:spTgt>
                                        </p:tgtEl>
                                        <p:attrNameLst>
                                          <p:attrName>style.visibility</p:attrName>
                                        </p:attrNameLst>
                                      </p:cBhvr>
                                      <p:to>
                                        <p:strVal val="visible"/>
                                      </p:to>
                                    </p:set>
                                    <p:animEffect transition="in" filter="fade">
                                      <p:cBhvr>
                                        <p:cTn id="32" dur="2000"/>
                                        <p:tgtEl>
                                          <p:spTgt spid="20">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1">
                                            <p:txEl>
                                              <p:pRg st="0" end="0"/>
                                            </p:txEl>
                                          </p:spTgt>
                                        </p:tgtEl>
                                        <p:attrNameLst>
                                          <p:attrName>style.visibility</p:attrName>
                                        </p:attrNameLst>
                                      </p:cBhvr>
                                      <p:to>
                                        <p:strVal val="visible"/>
                                      </p:to>
                                    </p:set>
                                    <p:animEffect transition="in" filter="fade">
                                      <p:cBhvr>
                                        <p:cTn id="37" dur="2000"/>
                                        <p:tgtEl>
                                          <p:spTgt spid="21">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2">
                                            <p:txEl>
                                              <p:pRg st="0" end="0"/>
                                            </p:txEl>
                                          </p:spTgt>
                                        </p:tgtEl>
                                        <p:attrNameLst>
                                          <p:attrName>style.visibility</p:attrName>
                                        </p:attrNameLst>
                                      </p:cBhvr>
                                      <p:to>
                                        <p:strVal val="visible"/>
                                      </p:to>
                                    </p:set>
                                    <p:animEffect transition="in" filter="fade">
                                      <p:cBhvr>
                                        <p:cTn id="42" dur="2000"/>
                                        <p:tgtEl>
                                          <p:spTgt spid="22">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3">
                                            <p:txEl>
                                              <p:pRg st="0" end="0"/>
                                            </p:txEl>
                                          </p:spTgt>
                                        </p:tgtEl>
                                        <p:attrNameLst>
                                          <p:attrName>style.visibility</p:attrName>
                                        </p:attrNameLst>
                                      </p:cBhvr>
                                      <p:to>
                                        <p:strVal val="visible"/>
                                      </p:to>
                                    </p:set>
                                    <p:animEffect transition="in" filter="fade">
                                      <p:cBhvr>
                                        <p:cTn id="47" dur="2000"/>
                                        <p:tgtEl>
                                          <p:spTgt spid="23">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4">
                                            <p:txEl>
                                              <p:pRg st="0" end="0"/>
                                            </p:txEl>
                                          </p:spTgt>
                                        </p:tgtEl>
                                        <p:attrNameLst>
                                          <p:attrName>style.visibility</p:attrName>
                                        </p:attrNameLst>
                                      </p:cBhvr>
                                      <p:to>
                                        <p:strVal val="visible"/>
                                      </p:to>
                                    </p:set>
                                    <p:animEffect transition="in" filter="fade">
                                      <p:cBhvr>
                                        <p:cTn id="52" dur="2000"/>
                                        <p:tgtEl>
                                          <p:spTgt spid="24">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5">
                                            <p:txEl>
                                              <p:pRg st="0" end="0"/>
                                            </p:txEl>
                                          </p:spTgt>
                                        </p:tgtEl>
                                        <p:attrNameLst>
                                          <p:attrName>style.visibility</p:attrName>
                                        </p:attrNameLst>
                                      </p:cBhvr>
                                      <p:to>
                                        <p:strVal val="visible"/>
                                      </p:to>
                                    </p:set>
                                    <p:animEffect transition="in" filter="fade">
                                      <p:cBhvr>
                                        <p:cTn id="57" dur="2000"/>
                                        <p:tgtEl>
                                          <p:spTgt spid="25">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7">
                                            <p:txEl>
                                              <p:pRg st="0" end="0"/>
                                            </p:txEl>
                                          </p:spTgt>
                                        </p:tgtEl>
                                        <p:attrNameLst>
                                          <p:attrName>style.visibility</p:attrName>
                                        </p:attrNameLst>
                                      </p:cBhvr>
                                      <p:to>
                                        <p:strVal val="visible"/>
                                      </p:to>
                                    </p:set>
                                    <p:animEffect transition="in" filter="fade">
                                      <p:cBhvr>
                                        <p:cTn id="62" dur="2000"/>
                                        <p:tgtEl>
                                          <p:spTgt spid="27">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6">
                                            <p:txEl>
                                              <p:pRg st="0" end="0"/>
                                            </p:txEl>
                                          </p:spTgt>
                                        </p:tgtEl>
                                        <p:attrNameLst>
                                          <p:attrName>style.visibility</p:attrName>
                                        </p:attrNameLst>
                                      </p:cBhvr>
                                      <p:to>
                                        <p:strVal val="visible"/>
                                      </p:to>
                                    </p:set>
                                    <p:animEffect transition="in" filter="fade">
                                      <p:cBhvr>
                                        <p:cTn id="67" dur="2000"/>
                                        <p:tgtEl>
                                          <p:spTgt spid="26">
                                            <p:txEl>
                                              <p:pRg st="0" end="0"/>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8">
                                            <p:txEl>
                                              <p:pRg st="0" end="0"/>
                                            </p:txEl>
                                          </p:spTgt>
                                        </p:tgtEl>
                                        <p:attrNameLst>
                                          <p:attrName>style.visibility</p:attrName>
                                        </p:attrNameLst>
                                      </p:cBhvr>
                                      <p:to>
                                        <p:strVal val="visible"/>
                                      </p:to>
                                    </p:set>
                                    <p:animEffect transition="in" filter="fade">
                                      <p:cBhvr>
                                        <p:cTn id="72" dur="2000"/>
                                        <p:tgtEl>
                                          <p:spTgt spid="28">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9">
                                            <p:txEl>
                                              <p:pRg st="0" end="0"/>
                                            </p:txEl>
                                          </p:spTgt>
                                        </p:tgtEl>
                                        <p:attrNameLst>
                                          <p:attrName>style.visibility</p:attrName>
                                        </p:attrNameLst>
                                      </p:cBhvr>
                                      <p:to>
                                        <p:strVal val="visible"/>
                                      </p:to>
                                    </p:set>
                                    <p:animEffect transition="in" filter="fade">
                                      <p:cBhvr>
                                        <p:cTn id="77" dur="2000"/>
                                        <p:tgtEl>
                                          <p:spTgt spid="29">
                                            <p:txEl>
                                              <p:pRg st="0" end="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0">
                                            <p:txEl>
                                              <p:pRg st="0" end="0"/>
                                            </p:txEl>
                                          </p:spTgt>
                                        </p:tgtEl>
                                        <p:attrNameLst>
                                          <p:attrName>style.visibility</p:attrName>
                                        </p:attrNameLst>
                                      </p:cBhvr>
                                      <p:to>
                                        <p:strVal val="visible"/>
                                      </p:to>
                                    </p:set>
                                    <p:animEffect transition="in" filter="fade">
                                      <p:cBhvr>
                                        <p:cTn id="82" dur="2000"/>
                                        <p:tgtEl>
                                          <p:spTgt spid="30">
                                            <p:txEl>
                                              <p:pRg st="0" end="0"/>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8" grpId="0" build="p"/>
      <p:bldP spid="19" grpId="0" build="p"/>
      <p:bldP spid="20" grpId="0" build="p"/>
      <p:bldP spid="21" grpId="0" build="p"/>
      <p:bldP spid="22" grpId="0" build="p"/>
      <p:bldP spid="23" grpId="0" build="p"/>
      <p:bldP spid="24" grpId="0" build="p"/>
      <p:bldP spid="25" grpId="0" build="p"/>
      <p:bldP spid="26" grpId="0" build="p"/>
      <p:bldP spid="27" grpId="0" build="p"/>
      <p:bldP spid="28" grpId="0" build="p"/>
      <p:bldP spid="29" grpId="0" build="p"/>
      <p:bldP spid="30"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1259C-8144-4514-B24B-079FEC930061}"/>
              </a:ext>
            </a:extLst>
          </p:cNvPr>
          <p:cNvSpPr>
            <a:spLocks noGrp="1"/>
          </p:cNvSpPr>
          <p:nvPr>
            <p:ph type="title"/>
          </p:nvPr>
        </p:nvSpPr>
        <p:spPr>
          <a:xfrm>
            <a:off x="649299" y="273844"/>
            <a:ext cx="5915025" cy="392906"/>
          </a:xfrm>
        </p:spPr>
        <p:txBody>
          <a:bodyPr/>
          <a:lstStyle/>
          <a:p>
            <a:r>
              <a:rPr lang="en-IN" sz="2100" b="1" u="sng" dirty="0">
                <a:solidFill>
                  <a:srgbClr val="0000FF"/>
                </a:solidFill>
                <a:latin typeface="Arial Black" panose="020B0A04020102020204" pitchFamily="34" charset="0"/>
                <a:ea typeface="+mn-ea"/>
                <a:cs typeface="+mn-cs"/>
              </a:rPr>
              <a:t>Counter </a:t>
            </a:r>
          </a:p>
        </p:txBody>
      </p:sp>
      <p:pic>
        <p:nvPicPr>
          <p:cNvPr id="8194" name="Picture 2">
            <a:extLst>
              <a:ext uri="{FF2B5EF4-FFF2-40B4-BE49-F238E27FC236}">
                <a16:creationId xmlns:a16="http://schemas.microsoft.com/office/drawing/2014/main" id="{348B4740-F464-4CE4-BFBC-D7900FA29B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114550"/>
            <a:ext cx="3953593" cy="2667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9D88B75-27B4-4099-A0AE-57F599148E27}"/>
              </a:ext>
            </a:extLst>
          </p:cNvPr>
          <p:cNvSpPr txBox="1"/>
          <p:nvPr/>
        </p:nvSpPr>
        <p:spPr>
          <a:xfrm>
            <a:off x="681784" y="742950"/>
            <a:ext cx="5915024" cy="1231106"/>
          </a:xfrm>
          <a:prstGeom prst="rect">
            <a:avLst/>
          </a:prstGeom>
          <a:noFill/>
        </p:spPr>
        <p:txBody>
          <a:bodyPr wrap="square">
            <a:spAutoFit/>
          </a:bodyPr>
          <a:lstStyle/>
          <a:p>
            <a:pPr algn="l"/>
            <a:r>
              <a:rPr lang="en-US" sz="2400" b="1" i="0" dirty="0">
                <a:solidFill>
                  <a:srgbClr val="404041"/>
                </a:solidFill>
                <a:effectLst/>
                <a:latin typeface="Calibri" panose="020F0502020204030204" pitchFamily="34" charset="0"/>
                <a:cs typeface="Calibri" panose="020F0502020204030204" pitchFamily="34" charset="0"/>
              </a:rPr>
              <a:t>Johnson Ring Counter</a:t>
            </a:r>
          </a:p>
          <a:p>
            <a:pPr algn="l"/>
            <a:endParaRPr lang="en-US" b="1" i="0" dirty="0">
              <a:solidFill>
                <a:srgbClr val="404041"/>
              </a:solidFill>
              <a:effectLst/>
              <a:latin typeface="+mj-lt"/>
            </a:endParaRPr>
          </a:p>
          <a:p>
            <a:pPr algn="l"/>
            <a:r>
              <a:rPr lang="en-US" sz="1800" b="0" i="0" dirty="0">
                <a:solidFill>
                  <a:srgbClr val="191919"/>
                </a:solidFill>
                <a:effectLst/>
                <a:latin typeface="+mj-lt"/>
              </a:rPr>
              <a:t>The Johnson Ring Counter consists of a number of counters connected together with the output fed back to the input.</a:t>
            </a:r>
          </a:p>
        </p:txBody>
      </p:sp>
    </p:spTree>
    <p:extLst>
      <p:ext uri="{BB962C8B-B14F-4D97-AF65-F5344CB8AC3E}">
        <p14:creationId xmlns:p14="http://schemas.microsoft.com/office/powerpoint/2010/main" val="37810467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1259C-8144-4514-B24B-079FEC930061}"/>
              </a:ext>
            </a:extLst>
          </p:cNvPr>
          <p:cNvSpPr>
            <a:spLocks noGrp="1"/>
          </p:cNvSpPr>
          <p:nvPr>
            <p:ph type="title"/>
          </p:nvPr>
        </p:nvSpPr>
        <p:spPr>
          <a:xfrm>
            <a:off x="685800" y="133350"/>
            <a:ext cx="5915025" cy="609600"/>
          </a:xfrm>
        </p:spPr>
        <p:txBody>
          <a:bodyPr>
            <a:normAutofit fontScale="90000"/>
          </a:bodyPr>
          <a:lstStyle/>
          <a:p>
            <a:r>
              <a:rPr lang="en-IN" sz="2300" b="1" u="sng" dirty="0">
                <a:solidFill>
                  <a:srgbClr val="0000FF"/>
                </a:solidFill>
                <a:latin typeface="Arial Black" panose="020B0A04020102020204" pitchFamily="34" charset="0"/>
                <a:ea typeface="+mn-ea"/>
                <a:cs typeface="+mn-cs"/>
              </a:rPr>
              <a:t>4-bit Ring Counter</a:t>
            </a:r>
            <a:br>
              <a:rPr lang="en-IN" sz="1200" b="1" i="0" dirty="0">
                <a:solidFill>
                  <a:srgbClr val="404041"/>
                </a:solidFill>
                <a:effectLst/>
                <a:latin typeface="Lato" panose="020F0502020204030203" pitchFamily="34" charset="0"/>
              </a:rPr>
            </a:br>
            <a:br>
              <a:rPr lang="en-IN" sz="1200" dirty="0"/>
            </a:br>
            <a:endParaRPr lang="en-IN" sz="2100" b="1" u="sng" dirty="0">
              <a:solidFill>
                <a:srgbClr val="0000FF"/>
              </a:solidFill>
              <a:latin typeface="Arial Black" panose="020B0A04020102020204" pitchFamily="34" charset="0"/>
              <a:ea typeface="+mn-ea"/>
              <a:cs typeface="+mn-cs"/>
            </a:endParaRPr>
          </a:p>
        </p:txBody>
      </p:sp>
      <p:pic>
        <p:nvPicPr>
          <p:cNvPr id="1026" name="Picture 2"/>
          <p:cNvPicPr>
            <a:picLocks noChangeAspect="1" noChangeArrowheads="1"/>
          </p:cNvPicPr>
          <p:nvPr/>
        </p:nvPicPr>
        <p:blipFill>
          <a:blip r:embed="rId3"/>
          <a:srcRect/>
          <a:stretch>
            <a:fillRect/>
          </a:stretch>
        </p:blipFill>
        <p:spPr bwMode="auto">
          <a:xfrm>
            <a:off x="819150" y="781050"/>
            <a:ext cx="5810250" cy="3581400"/>
          </a:xfrm>
          <a:prstGeom prst="rect">
            <a:avLst/>
          </a:prstGeom>
          <a:noFill/>
          <a:ln w="9525">
            <a:noFill/>
            <a:miter lim="800000"/>
            <a:headEnd/>
            <a:tailEnd/>
          </a:ln>
          <a:effectLst/>
        </p:spPr>
      </p:pic>
    </p:spTree>
    <p:extLst>
      <p:ext uri="{BB962C8B-B14F-4D97-AF65-F5344CB8AC3E}">
        <p14:creationId xmlns:p14="http://schemas.microsoft.com/office/powerpoint/2010/main" val="391660451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1259C-8144-4514-B24B-079FEC930061}"/>
              </a:ext>
            </a:extLst>
          </p:cNvPr>
          <p:cNvSpPr>
            <a:spLocks noGrp="1"/>
          </p:cNvSpPr>
          <p:nvPr>
            <p:ph type="title"/>
          </p:nvPr>
        </p:nvSpPr>
        <p:spPr>
          <a:xfrm>
            <a:off x="685800" y="133350"/>
            <a:ext cx="5915025" cy="609600"/>
          </a:xfrm>
        </p:spPr>
        <p:txBody>
          <a:bodyPr>
            <a:normAutofit fontScale="90000"/>
          </a:bodyPr>
          <a:lstStyle/>
          <a:p>
            <a:r>
              <a:rPr lang="en-IN" sz="2300" b="1" u="sng" dirty="0">
                <a:solidFill>
                  <a:srgbClr val="0000FF"/>
                </a:solidFill>
                <a:latin typeface="Arial Black" panose="020B0A04020102020204" pitchFamily="34" charset="0"/>
                <a:ea typeface="+mn-ea"/>
                <a:cs typeface="+mn-cs"/>
              </a:rPr>
              <a:t>4-bit Ring Counter</a:t>
            </a:r>
            <a:br>
              <a:rPr lang="en-IN" sz="1200" b="1" i="0" dirty="0">
                <a:solidFill>
                  <a:srgbClr val="404041"/>
                </a:solidFill>
                <a:effectLst/>
                <a:latin typeface="Lato" panose="020F0502020204030203" pitchFamily="34" charset="0"/>
              </a:rPr>
            </a:br>
            <a:br>
              <a:rPr lang="en-IN" sz="1200" dirty="0"/>
            </a:br>
            <a:endParaRPr lang="en-IN" sz="2100" b="1" u="sng" dirty="0">
              <a:solidFill>
                <a:srgbClr val="0000FF"/>
              </a:solidFill>
              <a:latin typeface="Arial Black" panose="020B0A04020102020204" pitchFamily="34" charset="0"/>
              <a:ea typeface="+mn-ea"/>
              <a:cs typeface="+mn-cs"/>
            </a:endParaRPr>
          </a:p>
        </p:txBody>
      </p:sp>
      <p:pic>
        <p:nvPicPr>
          <p:cNvPr id="2050" name="Picture 2"/>
          <p:cNvPicPr>
            <a:picLocks noChangeAspect="1" noChangeArrowheads="1"/>
          </p:cNvPicPr>
          <p:nvPr/>
        </p:nvPicPr>
        <p:blipFill>
          <a:blip r:embed="rId3"/>
          <a:srcRect/>
          <a:stretch>
            <a:fillRect/>
          </a:stretch>
        </p:blipFill>
        <p:spPr bwMode="auto">
          <a:xfrm>
            <a:off x="1314450" y="438150"/>
            <a:ext cx="4629150" cy="2362200"/>
          </a:xfrm>
          <a:prstGeom prst="rect">
            <a:avLst/>
          </a:prstGeom>
          <a:noFill/>
          <a:ln w="9525">
            <a:noFill/>
            <a:miter lim="800000"/>
            <a:headEnd/>
            <a:tailEnd/>
          </a:ln>
          <a:effectLst/>
        </p:spPr>
      </p:pic>
      <p:sp>
        <p:nvSpPr>
          <p:cNvPr id="5" name="TextBox 4"/>
          <p:cNvSpPr txBox="1"/>
          <p:nvPr/>
        </p:nvSpPr>
        <p:spPr>
          <a:xfrm>
            <a:off x="685801" y="2876550"/>
            <a:ext cx="6019800" cy="2277547"/>
          </a:xfrm>
          <a:prstGeom prst="rect">
            <a:avLst/>
          </a:prstGeom>
          <a:noFill/>
        </p:spPr>
        <p:txBody>
          <a:bodyPr wrap="square" rtlCol="0">
            <a:spAutoFit/>
          </a:bodyPr>
          <a:lstStyle/>
          <a:p>
            <a:pPr algn="just"/>
            <a:r>
              <a:rPr lang="en-US" sz="1800" dirty="0"/>
              <a:t>In the above table, the highlighted 1's are pre-set 1.</a:t>
            </a:r>
          </a:p>
          <a:p>
            <a:pPr algn="just"/>
            <a:r>
              <a:rPr lang="en-US" sz="1800" dirty="0"/>
              <a:t>The Pre-set 1 is generated when</a:t>
            </a:r>
          </a:p>
          <a:p>
            <a:pPr algn="just"/>
            <a:r>
              <a:rPr lang="en-US" sz="1800" dirty="0"/>
              <a:t>ORI input set to low, and that time the </a:t>
            </a:r>
            <a:r>
              <a:rPr lang="en-US" sz="1800" dirty="0" err="1"/>
              <a:t>Clk</a:t>
            </a:r>
            <a:r>
              <a:rPr lang="en-US" sz="1800" dirty="0"/>
              <a:t> doesn't care.</a:t>
            </a:r>
          </a:p>
          <a:p>
            <a:pPr algn="just"/>
            <a:r>
              <a:rPr lang="en-US" sz="1800" dirty="0"/>
              <a:t>When the ORI input set to </a:t>
            </a:r>
            <a:r>
              <a:rPr lang="en-US" sz="1800" b="1" dirty="0"/>
              <a:t>high</a:t>
            </a:r>
            <a:r>
              <a:rPr lang="en-US" sz="1800" dirty="0"/>
              <a:t>, and the low clock pulse signal is passed as the negative clock edge triggered.</a:t>
            </a:r>
          </a:p>
          <a:p>
            <a:pPr algn="just"/>
            <a:r>
              <a:rPr lang="en-US" sz="1800" dirty="0"/>
              <a:t>A ring forms when the pre-set 1 is shifted to the next flip-flop at each clock pulse.</a:t>
            </a:r>
          </a:p>
          <a:p>
            <a:endParaRPr lang="en-US" sz="1600" dirty="0"/>
          </a:p>
        </p:txBody>
      </p:sp>
    </p:spTree>
    <p:extLst>
      <p:ext uri="{BB962C8B-B14F-4D97-AF65-F5344CB8AC3E}">
        <p14:creationId xmlns:p14="http://schemas.microsoft.com/office/powerpoint/2010/main" val="391660451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1259C-8144-4514-B24B-079FEC930061}"/>
              </a:ext>
            </a:extLst>
          </p:cNvPr>
          <p:cNvSpPr>
            <a:spLocks noGrp="1"/>
          </p:cNvSpPr>
          <p:nvPr>
            <p:ph type="title"/>
          </p:nvPr>
        </p:nvSpPr>
        <p:spPr>
          <a:xfrm>
            <a:off x="649299" y="273844"/>
            <a:ext cx="5915025" cy="392906"/>
          </a:xfrm>
        </p:spPr>
        <p:txBody>
          <a:bodyPr>
            <a:normAutofit fontScale="90000"/>
          </a:bodyPr>
          <a:lstStyle/>
          <a:p>
            <a:r>
              <a:rPr lang="en-US" sz="1800" b="1" dirty="0">
                <a:solidFill>
                  <a:srgbClr val="FF0000"/>
                </a:solidFill>
                <a:latin typeface="Lato" panose="020F0502020204030203" pitchFamily="34" charset="0"/>
                <a:ea typeface="+mn-ea"/>
                <a:cs typeface="+mn-cs"/>
              </a:rPr>
              <a:t>Rotational Movement of a Ring Counter</a:t>
            </a:r>
            <a:br>
              <a:rPr lang="en-US" sz="1400" b="1" dirty="0">
                <a:solidFill>
                  <a:srgbClr val="FF0000"/>
                </a:solidFill>
                <a:latin typeface="Lato" panose="020F0502020204030203" pitchFamily="34" charset="0"/>
                <a:ea typeface="+mn-ea"/>
                <a:cs typeface="+mn-cs"/>
              </a:rPr>
            </a:br>
            <a:endParaRPr lang="en-IN" sz="1400" b="1" dirty="0">
              <a:solidFill>
                <a:srgbClr val="FF0000"/>
              </a:solidFill>
              <a:latin typeface="Lato" panose="020F0502020204030203" pitchFamily="34" charset="0"/>
              <a:ea typeface="+mn-ea"/>
              <a:cs typeface="+mn-cs"/>
            </a:endParaRPr>
          </a:p>
        </p:txBody>
      </p:sp>
      <p:pic>
        <p:nvPicPr>
          <p:cNvPr id="10242" name="Picture 2" descr="ring counter data movement">
            <a:extLst>
              <a:ext uri="{FF2B5EF4-FFF2-40B4-BE49-F238E27FC236}">
                <a16:creationId xmlns:a16="http://schemas.microsoft.com/office/drawing/2014/main" id="{9FC32DA3-7CA4-4931-8BE9-D435B10761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936" y="676275"/>
            <a:ext cx="2809875" cy="189547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ring counter timing sequence">
            <a:extLst>
              <a:ext uri="{FF2B5EF4-FFF2-40B4-BE49-F238E27FC236}">
                <a16:creationId xmlns:a16="http://schemas.microsoft.com/office/drawing/2014/main" id="{DAA01271-7D08-4F63-8C73-AF9F0E85A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2478881"/>
            <a:ext cx="3217031" cy="2531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074407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1259C-8144-4514-B24B-079FEC930061}"/>
              </a:ext>
            </a:extLst>
          </p:cNvPr>
          <p:cNvSpPr>
            <a:spLocks noGrp="1"/>
          </p:cNvSpPr>
          <p:nvPr>
            <p:ph type="title"/>
          </p:nvPr>
        </p:nvSpPr>
        <p:spPr>
          <a:xfrm>
            <a:off x="649299" y="273844"/>
            <a:ext cx="5915025" cy="392906"/>
          </a:xfrm>
        </p:spPr>
        <p:txBody>
          <a:bodyPr>
            <a:normAutofit fontScale="90000"/>
          </a:bodyPr>
          <a:lstStyle/>
          <a:p>
            <a:r>
              <a:rPr lang="en-IN" sz="1800" b="1" dirty="0">
                <a:solidFill>
                  <a:srgbClr val="FF0000"/>
                </a:solidFill>
                <a:latin typeface="Lato" panose="020F0502020204030203" pitchFamily="34" charset="0"/>
                <a:ea typeface="+mn-ea"/>
                <a:cs typeface="+mn-cs"/>
              </a:rPr>
              <a:t>4-bit Johnson Ring Counter</a:t>
            </a:r>
            <a:br>
              <a:rPr lang="en-IN" sz="1200" b="1" i="0" dirty="0">
                <a:solidFill>
                  <a:srgbClr val="404041"/>
                </a:solidFill>
                <a:effectLst/>
                <a:latin typeface="Lato" panose="020F0502020204030203" pitchFamily="34" charset="0"/>
              </a:rPr>
            </a:br>
            <a:endParaRPr lang="en-IN" sz="2100" b="1" u="sng" dirty="0">
              <a:solidFill>
                <a:srgbClr val="0000FF"/>
              </a:solidFill>
              <a:latin typeface="Arial Black" panose="020B0A04020102020204" pitchFamily="34" charset="0"/>
              <a:ea typeface="+mn-ea"/>
              <a:cs typeface="+mn-cs"/>
            </a:endParaRPr>
          </a:p>
        </p:txBody>
      </p:sp>
      <p:pic>
        <p:nvPicPr>
          <p:cNvPr id="11266" name="Picture 2" descr="johnson ring counter">
            <a:extLst>
              <a:ext uri="{FF2B5EF4-FFF2-40B4-BE49-F238E27FC236}">
                <a16:creationId xmlns:a16="http://schemas.microsoft.com/office/drawing/2014/main" id="{20F94615-F983-4EC5-BB3E-6F4F520D96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599" y="666750"/>
            <a:ext cx="5274315"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38022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1259C-8144-4514-B24B-079FEC930061}"/>
              </a:ext>
            </a:extLst>
          </p:cNvPr>
          <p:cNvSpPr>
            <a:spLocks noGrp="1"/>
          </p:cNvSpPr>
          <p:nvPr>
            <p:ph type="title"/>
          </p:nvPr>
        </p:nvSpPr>
        <p:spPr>
          <a:xfrm>
            <a:off x="649299" y="273844"/>
            <a:ext cx="5915025" cy="392906"/>
          </a:xfrm>
        </p:spPr>
        <p:txBody>
          <a:bodyPr>
            <a:normAutofit fontScale="90000"/>
          </a:bodyPr>
          <a:lstStyle/>
          <a:p>
            <a:r>
              <a:rPr lang="en-IN" sz="1800" b="1" dirty="0">
                <a:solidFill>
                  <a:srgbClr val="FF0000"/>
                </a:solidFill>
                <a:latin typeface="Lato" panose="020F0502020204030203" pitchFamily="34" charset="0"/>
                <a:ea typeface="+mn-ea"/>
                <a:cs typeface="+mn-cs"/>
              </a:rPr>
              <a:t>4-bit Johnson Ring Counter</a:t>
            </a:r>
            <a:br>
              <a:rPr lang="en-IN" sz="1200" b="1" i="0" dirty="0">
                <a:solidFill>
                  <a:srgbClr val="404041"/>
                </a:solidFill>
                <a:effectLst/>
                <a:latin typeface="Lato" panose="020F0502020204030203" pitchFamily="34" charset="0"/>
              </a:rPr>
            </a:br>
            <a:endParaRPr lang="en-IN" sz="2100" b="1" u="sng" dirty="0">
              <a:solidFill>
                <a:srgbClr val="0000FF"/>
              </a:solidFill>
              <a:latin typeface="Arial Black" panose="020B0A04020102020204" pitchFamily="34" charset="0"/>
              <a:ea typeface="+mn-ea"/>
              <a:cs typeface="+mn-cs"/>
            </a:endParaRPr>
          </a:p>
        </p:txBody>
      </p:sp>
      <p:pic>
        <p:nvPicPr>
          <p:cNvPr id="11266" name="Picture 2" descr="johnson ring counter">
            <a:extLst>
              <a:ext uri="{FF2B5EF4-FFF2-40B4-BE49-F238E27FC236}">
                <a16:creationId xmlns:a16="http://schemas.microsoft.com/office/drawing/2014/main" id="{20F94615-F983-4EC5-BB3E-6F4F520D96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599" y="666750"/>
            <a:ext cx="5274315"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071181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1259C-8144-4514-B24B-079FEC930061}"/>
              </a:ext>
            </a:extLst>
          </p:cNvPr>
          <p:cNvSpPr>
            <a:spLocks noGrp="1"/>
          </p:cNvSpPr>
          <p:nvPr>
            <p:ph type="title"/>
          </p:nvPr>
        </p:nvSpPr>
        <p:spPr>
          <a:xfrm>
            <a:off x="649299" y="273844"/>
            <a:ext cx="5915025" cy="392906"/>
          </a:xfrm>
        </p:spPr>
        <p:txBody>
          <a:bodyPr>
            <a:normAutofit/>
          </a:bodyPr>
          <a:lstStyle/>
          <a:p>
            <a:pPr algn="l"/>
            <a:r>
              <a:rPr lang="en-US" sz="1600" b="1" dirty="0">
                <a:solidFill>
                  <a:srgbClr val="FF0000"/>
                </a:solidFill>
                <a:latin typeface="Lato" panose="020F0502020204030203" pitchFamily="34" charset="0"/>
                <a:ea typeface="+mn-ea"/>
                <a:cs typeface="+mn-cs"/>
              </a:rPr>
              <a:t>Truth Table for a 4-bit Johnson Ring Counter</a:t>
            </a:r>
          </a:p>
        </p:txBody>
      </p:sp>
      <p:pic>
        <p:nvPicPr>
          <p:cNvPr id="4" name="Picture 3">
            <a:extLst>
              <a:ext uri="{FF2B5EF4-FFF2-40B4-BE49-F238E27FC236}">
                <a16:creationId xmlns:a16="http://schemas.microsoft.com/office/drawing/2014/main" id="{FAE8BA58-5B15-48C1-A3F8-F30F05685818}"/>
              </a:ext>
            </a:extLst>
          </p:cNvPr>
          <p:cNvPicPr>
            <a:picLocks noChangeAspect="1"/>
          </p:cNvPicPr>
          <p:nvPr/>
        </p:nvPicPr>
        <p:blipFill>
          <a:blip r:embed="rId3"/>
          <a:stretch>
            <a:fillRect/>
          </a:stretch>
        </p:blipFill>
        <p:spPr>
          <a:xfrm>
            <a:off x="1371600" y="819150"/>
            <a:ext cx="3810000" cy="4103076"/>
          </a:xfrm>
          <a:prstGeom prst="rect">
            <a:avLst/>
          </a:prstGeom>
        </p:spPr>
      </p:pic>
    </p:spTree>
    <p:extLst>
      <p:ext uri="{BB962C8B-B14F-4D97-AF65-F5344CB8AC3E}">
        <p14:creationId xmlns:p14="http://schemas.microsoft.com/office/powerpoint/2010/main" val="161918791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D9788EF8-3886-44F4-A730-65165FAB59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20427"/>
            <a:ext cx="3026804" cy="1941723"/>
          </a:xfrm>
          <a:prstGeom prst="rect">
            <a:avLst/>
          </a:prstGeom>
        </p:spPr>
      </p:pic>
      <p:pic>
        <p:nvPicPr>
          <p:cNvPr id="24" name="Picture 23">
            <a:extLst>
              <a:ext uri="{FF2B5EF4-FFF2-40B4-BE49-F238E27FC236}">
                <a16:creationId xmlns:a16="http://schemas.microsoft.com/office/drawing/2014/main" id="{848B6CA3-6C03-4BBB-8DDC-13CDF1B02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199" y="117463"/>
            <a:ext cx="2580701" cy="1459939"/>
          </a:xfrm>
          <a:prstGeom prst="rect">
            <a:avLst/>
          </a:prstGeom>
        </p:spPr>
      </p:pic>
      <p:pic>
        <p:nvPicPr>
          <p:cNvPr id="30" name="Picture 29">
            <a:extLst>
              <a:ext uri="{FF2B5EF4-FFF2-40B4-BE49-F238E27FC236}">
                <a16:creationId xmlns:a16="http://schemas.microsoft.com/office/drawing/2014/main" id="{3476F345-5F7B-48FC-9D5E-E27BAE442F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5890" y="3446811"/>
            <a:ext cx="3144197" cy="1643100"/>
          </a:xfrm>
          <a:prstGeom prst="rect">
            <a:avLst/>
          </a:prstGeom>
        </p:spPr>
      </p:pic>
      <p:pic>
        <p:nvPicPr>
          <p:cNvPr id="34" name="Picture 33">
            <a:extLst>
              <a:ext uri="{FF2B5EF4-FFF2-40B4-BE49-F238E27FC236}">
                <a16:creationId xmlns:a16="http://schemas.microsoft.com/office/drawing/2014/main" id="{7EDA2E73-2D85-4EA9-9A1C-B3145F2EC3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602" y="3466431"/>
            <a:ext cx="2905401" cy="1391319"/>
          </a:xfrm>
          <a:prstGeom prst="rect">
            <a:avLst/>
          </a:prstGeom>
        </p:spPr>
      </p:pic>
      <p:sp>
        <p:nvSpPr>
          <p:cNvPr id="25" name="Rectangle 24"/>
          <p:cNvSpPr/>
          <p:nvPr/>
        </p:nvSpPr>
        <p:spPr>
          <a:xfrm rot="20738585">
            <a:off x="1297954" y="1576341"/>
            <a:ext cx="4546100" cy="1563413"/>
          </a:xfrm>
          <a:prstGeom prst="rect">
            <a:avLst/>
          </a:prstGeom>
          <a:solidFill>
            <a:schemeClr val="accent6">
              <a:lumMod val="40000"/>
              <a:lumOff val="6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accent6">
                    <a:lumMod val="50000"/>
                  </a:schemeClr>
                </a:solidFill>
                <a:latin typeface="Arial" pitchFamily="34" charset="0"/>
                <a:ea typeface="Verdana" pitchFamily="34" charset="0"/>
                <a:cs typeface="Arial" pitchFamily="34" charset="0"/>
              </a:rPr>
              <a:t>Electronics </a:t>
            </a:r>
            <a:endParaRPr lang="en-US" sz="2800" b="1" dirty="0">
              <a:solidFill>
                <a:schemeClr val="accent6">
                  <a:lumMod val="50000"/>
                </a:schemeClr>
              </a:solidFill>
              <a:latin typeface="Arial" pitchFamily="34" charset="0"/>
              <a:ea typeface="Verdana" pitchFamily="34" charset="0"/>
              <a:cs typeface="Arial" pitchFamily="34" charset="0"/>
            </a:endParaRPr>
          </a:p>
          <a:p>
            <a:pPr algn="ctr"/>
            <a:r>
              <a:rPr lang="en-US" sz="2800" b="1" dirty="0">
                <a:solidFill>
                  <a:srgbClr val="0000FF"/>
                </a:solidFill>
                <a:latin typeface="Arial" pitchFamily="34" charset="0"/>
                <a:ea typeface="Verdana" pitchFamily="34" charset="0"/>
                <a:cs typeface="Arial" pitchFamily="34" charset="0"/>
              </a:rPr>
              <a:t>Shift Register, Counter </a:t>
            </a:r>
          </a:p>
          <a:p>
            <a:pPr algn="ctr"/>
            <a:r>
              <a:rPr lang="en-US" sz="3600" b="1" dirty="0">
                <a:solidFill>
                  <a:srgbClr val="FF0000"/>
                </a:solidFill>
                <a:latin typeface="Arial" pitchFamily="34" charset="0"/>
                <a:ea typeface="Verdana" pitchFamily="34" charset="0"/>
                <a:cs typeface="Arial" pitchFamily="34" charset="0"/>
              </a:rPr>
              <a:t>Thanks !</a:t>
            </a:r>
          </a:p>
          <a:p>
            <a:pPr algn="ctr"/>
            <a:r>
              <a:rPr lang="en-US" sz="1800" b="1" dirty="0">
                <a:solidFill>
                  <a:schemeClr val="accent3">
                    <a:lumMod val="50000"/>
                  </a:schemeClr>
                </a:solidFill>
                <a:latin typeface="Arial" pitchFamily="34" charset="0"/>
                <a:ea typeface="Verdana" pitchFamily="34" charset="0"/>
                <a:cs typeface="Arial" pitchFamily="34" charset="0"/>
              </a:rPr>
              <a:t>FY – DESH – VIT</a:t>
            </a:r>
            <a:endParaRPr lang="en-US" sz="525" b="1" dirty="0">
              <a:solidFill>
                <a:srgbClr val="FF0000"/>
              </a:solidFill>
              <a:latin typeface="Verdana" pitchFamily="34" charset="0"/>
              <a:ea typeface="Verdana" pitchFamily="34" charset="0"/>
              <a:cs typeface="Verdana"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iterate type="lt">
                                    <p:tmPct val="5000"/>
                                  </p:iterate>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fltVal val="0"/>
                                          </p:val>
                                        </p:tav>
                                        <p:tav tm="100000">
                                          <p:val>
                                            <p:strVal val="#ppt_w"/>
                                          </p:val>
                                        </p:tav>
                                      </p:tavLst>
                                    </p:anim>
                                    <p:anim calcmode="lin" valueType="num">
                                      <p:cBhvr>
                                        <p:cTn id="8" dur="1000" fill="hold"/>
                                        <p:tgtEl>
                                          <p:spTgt spid="25"/>
                                        </p:tgtEl>
                                        <p:attrNameLst>
                                          <p:attrName>ppt_h</p:attrName>
                                        </p:attrNameLst>
                                      </p:cBhvr>
                                      <p:tavLst>
                                        <p:tav tm="0">
                                          <p:val>
                                            <p:fltVal val="0"/>
                                          </p:val>
                                        </p:tav>
                                        <p:tav tm="100000">
                                          <p:val>
                                            <p:strVal val="#ppt_h"/>
                                          </p:val>
                                        </p:tav>
                                      </p:tavLst>
                                    </p:anim>
                                    <p:anim calcmode="lin" valueType="num">
                                      <p:cBhvr>
                                        <p:cTn id="9" dur="1000" fill="hold"/>
                                        <p:tgtEl>
                                          <p:spTgt spid="25"/>
                                        </p:tgtEl>
                                        <p:attrNameLst>
                                          <p:attrName>style.rotation</p:attrName>
                                        </p:attrNameLst>
                                      </p:cBhvr>
                                      <p:tavLst>
                                        <p:tav tm="0">
                                          <p:val>
                                            <p:fltVal val="90"/>
                                          </p:val>
                                        </p:tav>
                                        <p:tav tm="100000">
                                          <p:val>
                                            <p:fltVal val="0"/>
                                          </p:val>
                                        </p:tav>
                                      </p:tavLst>
                                    </p:anim>
                                    <p:animEffect transition="in" filter="fade">
                                      <p:cBhvr>
                                        <p:cTn id="10"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CEAD3-A0E4-45E3-9506-12D690A24667}"/>
              </a:ext>
            </a:extLst>
          </p:cNvPr>
          <p:cNvSpPr>
            <a:spLocks noGrp="1"/>
          </p:cNvSpPr>
          <p:nvPr>
            <p:ph type="title"/>
          </p:nvPr>
        </p:nvSpPr>
        <p:spPr>
          <a:xfrm>
            <a:off x="649299" y="273844"/>
            <a:ext cx="5915025" cy="469106"/>
          </a:xfrm>
        </p:spPr>
        <p:txBody>
          <a:bodyPr>
            <a:normAutofit fontScale="90000"/>
          </a:bodyPr>
          <a:lstStyle/>
          <a:p>
            <a:r>
              <a:rPr lang="en-US" sz="3200" b="1" u="sng" dirty="0">
                <a:solidFill>
                  <a:srgbClr val="0000FF"/>
                </a:solidFill>
                <a:latin typeface="Arial Black" panose="020B0A04020102020204" pitchFamily="34" charset="0"/>
                <a:ea typeface="+mn-ea"/>
                <a:cs typeface="+mn-cs"/>
              </a:rPr>
              <a:t>OR </a:t>
            </a:r>
            <a:r>
              <a:rPr lang="en-US" sz="2200" b="1" u="sng" dirty="0">
                <a:solidFill>
                  <a:srgbClr val="0000FF"/>
                </a:solidFill>
                <a:latin typeface="Arial Black" panose="020B0A04020102020204" pitchFamily="34" charset="0"/>
                <a:ea typeface="+mn-ea"/>
                <a:cs typeface="+mn-cs"/>
              </a:rPr>
              <a:t>Gate</a:t>
            </a:r>
            <a:endParaRPr lang="en-IN" sz="2200" b="1" u="sng" dirty="0">
              <a:solidFill>
                <a:srgbClr val="0000FF"/>
              </a:solidFill>
              <a:latin typeface="Arial Black" panose="020B0A04020102020204" pitchFamily="34" charset="0"/>
              <a:ea typeface="+mn-ea"/>
              <a:cs typeface="+mn-cs"/>
            </a:endParaRPr>
          </a:p>
        </p:txBody>
      </p:sp>
      <p:pic>
        <p:nvPicPr>
          <p:cNvPr id="4" name="Picture 5" descr="C09NF10">
            <a:extLst>
              <a:ext uri="{FF2B5EF4-FFF2-40B4-BE49-F238E27FC236}">
                <a16:creationId xmlns:a16="http://schemas.microsoft.com/office/drawing/2014/main" id="{A76A4940-E28D-4D60-8CA6-4F7621820034}"/>
              </a:ext>
            </a:extLst>
          </p:cNvPr>
          <p:cNvPicPr>
            <a:picLocks noChangeAspect="1" noChangeArrowheads="1"/>
          </p:cNvPicPr>
          <p:nvPr/>
        </p:nvPicPr>
        <p:blipFill>
          <a:blip r:embed="rId2"/>
          <a:srcRect/>
          <a:stretch>
            <a:fillRect/>
          </a:stretch>
        </p:blipFill>
        <p:spPr bwMode="auto">
          <a:xfrm>
            <a:off x="649299" y="971550"/>
            <a:ext cx="6056301" cy="2147807"/>
          </a:xfrm>
          <a:prstGeom prst="rect">
            <a:avLst/>
          </a:prstGeom>
          <a:noFill/>
        </p:spPr>
      </p:pic>
      <p:pic>
        <p:nvPicPr>
          <p:cNvPr id="5122" name="Picture 2" descr="ORGate">
            <a:extLst>
              <a:ext uri="{FF2B5EF4-FFF2-40B4-BE49-F238E27FC236}">
                <a16:creationId xmlns:a16="http://schemas.microsoft.com/office/drawing/2014/main" id="{907FE681-1CBB-4B9D-B611-F362BAFD5DD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19949" y="3119357"/>
            <a:ext cx="2857500" cy="1905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82FEDB0-1D6F-4F69-BE9C-A85B16857DC3}"/>
              </a:ext>
            </a:extLst>
          </p:cNvPr>
          <p:cNvSpPr/>
          <p:nvPr/>
        </p:nvSpPr>
        <p:spPr>
          <a:xfrm>
            <a:off x="2652461" y="3120941"/>
            <a:ext cx="1031415" cy="1524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0749640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02A37-5E3C-4AB5-924A-38B500B268EC}"/>
              </a:ext>
            </a:extLst>
          </p:cNvPr>
          <p:cNvSpPr>
            <a:spLocks noGrp="1"/>
          </p:cNvSpPr>
          <p:nvPr>
            <p:ph type="title"/>
          </p:nvPr>
        </p:nvSpPr>
        <p:spPr>
          <a:xfrm>
            <a:off x="649299" y="273844"/>
            <a:ext cx="5915025" cy="469106"/>
          </a:xfrm>
        </p:spPr>
        <p:txBody>
          <a:bodyPr>
            <a:normAutofit fontScale="90000"/>
          </a:bodyPr>
          <a:lstStyle/>
          <a:p>
            <a:r>
              <a:rPr lang="en-US" sz="3600" b="1" u="sng" dirty="0">
                <a:solidFill>
                  <a:srgbClr val="0000FF"/>
                </a:solidFill>
                <a:latin typeface="Arial Black" panose="020B0A04020102020204" pitchFamily="34" charset="0"/>
                <a:ea typeface="+mn-ea"/>
                <a:cs typeface="+mn-cs"/>
              </a:rPr>
              <a:t>NOT </a:t>
            </a:r>
            <a:r>
              <a:rPr lang="en-US" sz="2200" b="1" u="sng" dirty="0">
                <a:solidFill>
                  <a:srgbClr val="0000FF"/>
                </a:solidFill>
                <a:latin typeface="Arial Black" panose="020B0A04020102020204" pitchFamily="34" charset="0"/>
                <a:ea typeface="+mn-ea"/>
                <a:cs typeface="+mn-cs"/>
              </a:rPr>
              <a:t>Gate (Inverter)</a:t>
            </a:r>
            <a:endParaRPr lang="en-IN" sz="2200" b="1" u="sng" dirty="0">
              <a:solidFill>
                <a:srgbClr val="0000FF"/>
              </a:solidFill>
              <a:latin typeface="Arial Black" panose="020B0A04020102020204" pitchFamily="34" charset="0"/>
              <a:ea typeface="+mn-ea"/>
              <a:cs typeface="+mn-cs"/>
            </a:endParaRPr>
          </a:p>
        </p:txBody>
      </p:sp>
      <p:pic>
        <p:nvPicPr>
          <p:cNvPr id="4" name="Picture 5" descr="C09NF11">
            <a:extLst>
              <a:ext uri="{FF2B5EF4-FFF2-40B4-BE49-F238E27FC236}">
                <a16:creationId xmlns:a16="http://schemas.microsoft.com/office/drawing/2014/main" id="{45770F9C-537E-4B8F-97D7-CBFEBD19CCC3}"/>
              </a:ext>
            </a:extLst>
          </p:cNvPr>
          <p:cNvPicPr>
            <a:picLocks noGrp="1" noChangeAspect="1" noChangeArrowheads="1"/>
          </p:cNvPicPr>
          <p:nvPr>
            <p:ph idx="1"/>
          </p:nvPr>
        </p:nvPicPr>
        <p:blipFill>
          <a:blip r:embed="rId2"/>
          <a:srcRect/>
          <a:stretch>
            <a:fillRect/>
          </a:stretch>
        </p:blipFill>
        <p:spPr bwMode="auto">
          <a:xfrm>
            <a:off x="649299" y="1047750"/>
            <a:ext cx="6096000" cy="2057400"/>
          </a:xfrm>
          <a:prstGeom prst="rect">
            <a:avLst/>
          </a:prstGeom>
          <a:noFill/>
        </p:spPr>
      </p:pic>
      <p:pic>
        <p:nvPicPr>
          <p:cNvPr id="6146" name="Picture 2" descr="NOTGate">
            <a:extLst>
              <a:ext uri="{FF2B5EF4-FFF2-40B4-BE49-F238E27FC236}">
                <a16:creationId xmlns:a16="http://schemas.microsoft.com/office/drawing/2014/main" id="{4487013B-031A-4FB8-8429-69FB0E7852E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49311" y="3143250"/>
            <a:ext cx="2857500" cy="1905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4512188-B83A-4BC5-BD11-B35DA4DA3594}"/>
              </a:ext>
            </a:extLst>
          </p:cNvPr>
          <p:cNvSpPr/>
          <p:nvPr/>
        </p:nvSpPr>
        <p:spPr>
          <a:xfrm>
            <a:off x="2575396" y="3163677"/>
            <a:ext cx="1031415" cy="1524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8807165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3BE22-F2F7-4618-8509-FEBFABDD32C3}"/>
              </a:ext>
            </a:extLst>
          </p:cNvPr>
          <p:cNvSpPr>
            <a:spLocks noGrp="1"/>
          </p:cNvSpPr>
          <p:nvPr>
            <p:ph type="title"/>
          </p:nvPr>
        </p:nvSpPr>
        <p:spPr>
          <a:xfrm>
            <a:off x="649299" y="273844"/>
            <a:ext cx="5915025" cy="450056"/>
          </a:xfrm>
        </p:spPr>
        <p:txBody>
          <a:bodyPr>
            <a:normAutofit fontScale="90000"/>
          </a:bodyPr>
          <a:lstStyle/>
          <a:p>
            <a:r>
              <a:rPr lang="en-US" sz="3200" b="1" u="sng" dirty="0">
                <a:solidFill>
                  <a:srgbClr val="0000FF"/>
                </a:solidFill>
                <a:latin typeface="Arial Black" panose="020B0A04020102020204" pitchFamily="34" charset="0"/>
                <a:ea typeface="+mn-ea"/>
                <a:cs typeface="+mn-cs"/>
              </a:rPr>
              <a:t>NAND </a:t>
            </a:r>
            <a:r>
              <a:rPr lang="en-US" sz="2000" b="1" u="sng" dirty="0">
                <a:solidFill>
                  <a:srgbClr val="0000FF"/>
                </a:solidFill>
                <a:latin typeface="Arial Black" panose="020B0A04020102020204" pitchFamily="34" charset="0"/>
                <a:ea typeface="+mn-ea"/>
                <a:cs typeface="+mn-cs"/>
              </a:rPr>
              <a:t>Gate</a:t>
            </a:r>
            <a:endParaRPr lang="en-IN" sz="2000" b="1" u="sng" dirty="0">
              <a:solidFill>
                <a:srgbClr val="0000FF"/>
              </a:solidFill>
              <a:latin typeface="Arial Black" panose="020B0A04020102020204" pitchFamily="34" charset="0"/>
              <a:ea typeface="+mn-ea"/>
              <a:cs typeface="+mn-cs"/>
            </a:endParaRPr>
          </a:p>
        </p:txBody>
      </p:sp>
      <p:pic>
        <p:nvPicPr>
          <p:cNvPr id="6" name="Picture 5" descr="C09NF13">
            <a:extLst>
              <a:ext uri="{FF2B5EF4-FFF2-40B4-BE49-F238E27FC236}">
                <a16:creationId xmlns:a16="http://schemas.microsoft.com/office/drawing/2014/main" id="{71BC25B3-661E-4C3A-AF3B-4DD492A03514}"/>
              </a:ext>
            </a:extLst>
          </p:cNvPr>
          <p:cNvPicPr>
            <a:picLocks noChangeAspect="1" noChangeArrowheads="1"/>
          </p:cNvPicPr>
          <p:nvPr/>
        </p:nvPicPr>
        <p:blipFill>
          <a:blip r:embed="rId2"/>
          <a:srcRect/>
          <a:stretch>
            <a:fillRect/>
          </a:stretch>
        </p:blipFill>
        <p:spPr bwMode="auto">
          <a:xfrm>
            <a:off x="638666" y="872313"/>
            <a:ext cx="6208701" cy="2057400"/>
          </a:xfrm>
          <a:prstGeom prst="rect">
            <a:avLst/>
          </a:prstGeom>
          <a:noFill/>
        </p:spPr>
      </p:pic>
      <p:pic>
        <p:nvPicPr>
          <p:cNvPr id="7170" name="Picture 2" descr="NANDGate">
            <a:extLst>
              <a:ext uri="{FF2B5EF4-FFF2-40B4-BE49-F238E27FC236}">
                <a16:creationId xmlns:a16="http://schemas.microsoft.com/office/drawing/2014/main" id="{99CAE5D3-608E-4C45-A3B9-9856ADBCEBF5}"/>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49311" y="3099834"/>
            <a:ext cx="2857500" cy="1905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27E97D5-7414-40CD-AAF5-61E77413D2FE}"/>
              </a:ext>
            </a:extLst>
          </p:cNvPr>
          <p:cNvSpPr/>
          <p:nvPr/>
        </p:nvSpPr>
        <p:spPr>
          <a:xfrm>
            <a:off x="2580904" y="3099834"/>
            <a:ext cx="1031415" cy="1524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5105781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Default Design">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19571</TotalTime>
  <Words>3052</Words>
  <Application>Microsoft Office PowerPoint</Application>
  <PresentationFormat>Custom</PresentationFormat>
  <Paragraphs>1211</Paragraphs>
  <Slides>68</Slides>
  <Notes>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68</vt:i4>
      </vt:variant>
    </vt:vector>
  </HeadingPairs>
  <TitlesOfParts>
    <vt:vector size="80" baseType="lpstr">
      <vt:lpstr>Arial</vt:lpstr>
      <vt:lpstr>Arial Black</vt:lpstr>
      <vt:lpstr>Calibri</vt:lpstr>
      <vt:lpstr>Calibri Light</vt:lpstr>
      <vt:lpstr>Century Gothic</vt:lpstr>
      <vt:lpstr>Comic Sans MS</vt:lpstr>
      <vt:lpstr>Lato</vt:lpstr>
      <vt:lpstr>tahoma</vt:lpstr>
      <vt:lpstr>Times New Roman</vt:lpstr>
      <vt:lpstr>Verdana</vt:lpstr>
      <vt:lpstr>Wingdings</vt:lpstr>
      <vt:lpstr>Default Design</vt:lpstr>
      <vt:lpstr>PowerPoint Presentation</vt:lpstr>
      <vt:lpstr>Contents</vt:lpstr>
      <vt:lpstr>Concept of Binary Logic </vt:lpstr>
      <vt:lpstr>Binary Logic</vt:lpstr>
      <vt:lpstr>Logic Gates</vt:lpstr>
      <vt:lpstr>AND Gate</vt:lpstr>
      <vt:lpstr>OR Gate</vt:lpstr>
      <vt:lpstr>NOT Gate (Inverter)</vt:lpstr>
      <vt:lpstr>NAND Gate</vt:lpstr>
      <vt:lpstr>NOR Gate</vt:lpstr>
      <vt:lpstr>Ex-OR Gate</vt:lpstr>
      <vt:lpstr>Ex-NOR  Gate</vt:lpstr>
      <vt:lpstr>Universal Gates</vt:lpstr>
      <vt:lpstr>NAND as Universal Gate</vt:lpstr>
      <vt:lpstr>NAND as Universal Gate</vt:lpstr>
      <vt:lpstr>NAND as Universal Gate</vt:lpstr>
      <vt:lpstr>NAND as Universal Gate</vt:lpstr>
      <vt:lpstr>NOR as Universal Gate</vt:lpstr>
      <vt:lpstr>NOR as Universal Gate</vt:lpstr>
      <vt:lpstr>NOR as Universal Gate</vt:lpstr>
      <vt:lpstr>NOR as Universal Gate</vt:lpstr>
      <vt:lpstr>Example#1</vt:lpstr>
      <vt:lpstr>Example#2</vt:lpstr>
      <vt:lpstr>IDENTIFY GATE LOGIC ? </vt:lpstr>
      <vt:lpstr>IDENTIFY GATE LOGIC ? </vt:lpstr>
      <vt:lpstr>PowerPoint Presentation</vt:lpstr>
      <vt:lpstr>Combinational Logic circuits </vt:lpstr>
      <vt:lpstr>Sequential circuit </vt:lpstr>
      <vt:lpstr>Flip Flops</vt:lpstr>
      <vt:lpstr>Latch</vt:lpstr>
      <vt:lpstr>PowerPoint Presentation</vt:lpstr>
      <vt:lpstr>PowerPoint Presentation</vt:lpstr>
      <vt:lpstr>SR Latch (NAND version)</vt:lpstr>
      <vt:lpstr>PowerPoint Presentation</vt:lpstr>
      <vt:lpstr>PowerPoint Presentation</vt:lpstr>
      <vt:lpstr>D-Flip Flop</vt:lpstr>
      <vt:lpstr>PowerPoint Presentation</vt:lpstr>
      <vt:lpstr>D-Flip Flop</vt:lpstr>
      <vt:lpstr>PowerPoint Presentation</vt:lpstr>
      <vt:lpstr>J-K Flip Flop</vt:lpstr>
      <vt:lpstr>J-K Flip Flop</vt:lpstr>
      <vt:lpstr>PowerPoint Presentation</vt:lpstr>
      <vt:lpstr>J-K Flip Flop</vt:lpstr>
      <vt:lpstr>J-K Flip Flop</vt:lpstr>
      <vt:lpstr>PowerPoint Presentation</vt:lpstr>
      <vt:lpstr>PowerPoint Presentation</vt:lpstr>
      <vt:lpstr>Triggering method of flip-flop </vt:lpstr>
      <vt:lpstr>PowerPoint Presentation</vt:lpstr>
      <vt:lpstr>Shift Register</vt:lpstr>
      <vt:lpstr>PowerPoint Presentation</vt:lpstr>
      <vt:lpstr>Shift Register four different modes </vt:lpstr>
      <vt:lpstr>4-bit Shift Register Animation -  </vt:lpstr>
      <vt:lpstr>Serial-in to Parallel-out (SIPO) Shift Register </vt:lpstr>
      <vt:lpstr>Basic Data Movement Through A Shift Register </vt:lpstr>
      <vt:lpstr>4-bit Serial-in to Serial-out Shift Register </vt:lpstr>
      <vt:lpstr>4-bit Parallel-in to Serial-out Shift Register </vt:lpstr>
      <vt:lpstr>4-bit Parallel-in to Parallel-out Shift Register </vt:lpstr>
      <vt:lpstr>PowerPoint Presentation</vt:lpstr>
      <vt:lpstr>PowerPoint Presentation</vt:lpstr>
      <vt:lpstr>PowerPoint Presentation</vt:lpstr>
      <vt:lpstr>Counter </vt:lpstr>
      <vt:lpstr>4-bit Ring Counter  </vt:lpstr>
      <vt:lpstr>4-bit Ring Counter  </vt:lpstr>
      <vt:lpstr>Rotational Movement of a Ring Counter </vt:lpstr>
      <vt:lpstr>4-bit Johnson Ring Counter </vt:lpstr>
      <vt:lpstr>4-bit Johnson Ring Counter </vt:lpstr>
      <vt:lpstr>Truth Table for a 4-bit Johnson Ring Counter</vt:lpstr>
      <vt:lpstr>PowerPoint Presentation</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Introduction to                Robot Kinematics</dc:title>
  <dc:creator>Renata Melamud</dc:creator>
  <cp:lastModifiedBy>kalpesh Joshi</cp:lastModifiedBy>
  <cp:revision>224</cp:revision>
  <cp:lastPrinted>2001-05-24T18:53:54Z</cp:lastPrinted>
  <dcterms:created xsi:type="dcterms:W3CDTF">2001-05-21T16:03:08Z</dcterms:created>
  <dcterms:modified xsi:type="dcterms:W3CDTF">2023-02-04T04:58:58Z</dcterms:modified>
</cp:coreProperties>
</file>